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CC1"/>
    <a:srgbClr val="16D880"/>
    <a:srgbClr val="D46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EBD4B-23D1-4922-88BF-ABD659501FBD}" type="datetimeFigureOut">
              <a:rPr lang="bg-BG" smtClean="0"/>
              <a:t>29.11.2021 г.</a:t>
            </a:fld>
            <a:endParaRPr lang="bg-B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24FC2-C63A-4957-913B-C746F7C7606C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444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25D8-C5CA-4D3D-8628-37047E64AAD3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17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05EFD-F1B4-4D06-B490-E4215AC905D3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46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DD7C1-7A98-40FC-B25D-17EFA3450DE3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27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230C-ADAC-4322-AFAF-691B8408D6CB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83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0A36-495B-4F72-BF98-004715BDFCA1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78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5351-CEDE-4E77-AD68-43B6E6B39BC6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3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2A30-5E85-4752-839F-6D0181A43900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07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752DA-951C-443C-B0C7-FCEB06ED2340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51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43A1-E0D5-426F-BC30-4B1400C933B7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1067-47A8-42D1-BA8A-CCADD5F2251D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93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730D-1890-4689-82B2-51283C74D59A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33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0FB8F1B-2778-442D-A202-F3412D7ACB51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1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8.wdp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hyperlink" Target="https://freesvg.org/light-bulb-icon" TargetMode="External"/><Relationship Id="rId9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4.png"/><Relationship Id="rId7" Type="http://schemas.microsoft.com/office/2007/relationships/hdphoto" Target="../media/hdphoto9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8.wdp"/><Relationship Id="rId5" Type="http://schemas.openxmlformats.org/officeDocument/2006/relationships/image" Target="../media/image32.jpg"/><Relationship Id="rId10" Type="http://schemas.openxmlformats.org/officeDocument/2006/relationships/image" Target="../media/image31.png"/><Relationship Id="rId4" Type="http://schemas.openxmlformats.org/officeDocument/2006/relationships/hyperlink" Target="https://freesvg.org/light-bulb-icon" TargetMode="External"/><Relationship Id="rId9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microsoft.com/office/2007/relationships/hdphoto" Target="../media/hdphoto10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10" Type="http://schemas.microsoft.com/office/2007/relationships/hdphoto" Target="../media/hdphoto8.wdp"/><Relationship Id="rId4" Type="http://schemas.openxmlformats.org/officeDocument/2006/relationships/image" Target="../media/image35.jp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microsoft.com/office/2007/relationships/hdphoto" Target="../media/hdphoto8.wdp"/><Relationship Id="rId5" Type="http://schemas.openxmlformats.org/officeDocument/2006/relationships/image" Target="../media/image39.png"/><Relationship Id="rId10" Type="http://schemas.openxmlformats.org/officeDocument/2006/relationships/image" Target="../media/image31.png"/><Relationship Id="rId4" Type="http://schemas.openxmlformats.org/officeDocument/2006/relationships/image" Target="../media/image38.png"/><Relationship Id="rId9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slide" Target="slide9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.png"/><Relationship Id="rId7" Type="http://schemas.microsoft.com/office/2007/relationships/hdphoto" Target="../media/hdphoto1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microsoft.com/office/2007/relationships/hdphoto" Target="../media/hdphoto1.wdp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openxmlformats.org/officeDocument/2006/relationships/image" Target="../media/image45.png"/><Relationship Id="rId9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T2np_Q-dYE?start=161&amp;feature=oembed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15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swlh/7-designs-for-a-universal-quantum-computer-d918e556d149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zdnet.com/article/what-is-quantum-computing-understanding-the-how-why-and-when-of-quantum-computer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iltin.com/hardware/quantum-computing" TargetMode="External"/><Relationship Id="rId5" Type="http://schemas.openxmlformats.org/officeDocument/2006/relationships/hyperlink" Target="https://bitmesra.ac.in/naps/quantum-computing/" TargetMode="External"/><Relationship Id="rId4" Type="http://schemas.openxmlformats.org/officeDocument/2006/relationships/hyperlink" Target="https://www.analyticssteps.com/blogs/what-quantum-computing-working-requirement" TargetMode="External"/><Relationship Id="rId9" Type="http://schemas.openxmlformats.org/officeDocument/2006/relationships/hyperlink" Target="https://singularityhub.com/2017/06/25/6-things-quantum-computers-will-be-incredibly-useful-for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microsoft.com/office/2007/relationships/hdphoto" Target="../media/hdphoto1.wdp"/><Relationship Id="rId4" Type="http://schemas.openxmlformats.org/officeDocument/2006/relationships/hyperlink" Target="https://freesvg.org/light-bulb-icon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2.xml"/><Relationship Id="rId1" Type="http://schemas.openxmlformats.org/officeDocument/2006/relationships/video" Target="https://www.youtube.com/embed/glLPHgRle7o?feature=oembed" TargetMode="Externa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freesvg.org/light-bulb-icon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19" Type="http://schemas.openxmlformats.org/officeDocument/2006/relationships/image" Target="../media/image16.jpeg"/><Relationship Id="rId4" Type="http://schemas.openxmlformats.org/officeDocument/2006/relationships/image" Target="../media/image4.png"/><Relationship Id="rId9" Type="http://schemas.openxmlformats.org/officeDocument/2006/relationships/hyperlink" Target="http://refugeelearningstories.org/published/whatsapp-as-a-learning-and-support-tool/" TargetMode="External"/><Relationship Id="rId1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10" Type="http://schemas.microsoft.com/office/2007/relationships/hdphoto" Target="../media/hdphoto1.wdp"/><Relationship Id="rId4" Type="http://schemas.openxmlformats.org/officeDocument/2006/relationships/hyperlink" Target="https://freesvg.org/light-bulb-icon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slide" Target="slide8.xml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7.png"/><Relationship Id="rId7" Type="http://schemas.openxmlformats.org/officeDocument/2006/relationships/slide" Target="slide1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10" Type="http://schemas.openxmlformats.org/officeDocument/2006/relationships/slide" Target="slide15.xml"/><Relationship Id="rId4" Type="http://schemas.microsoft.com/office/2007/relationships/hdphoto" Target="../media/hdphoto6.wdp"/><Relationship Id="rId9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gitally rendered city with numbers">
            <a:extLst>
              <a:ext uri="{FF2B5EF4-FFF2-40B4-BE49-F238E27FC236}">
                <a16:creationId xmlns:a16="http://schemas.microsoft.com/office/drawing/2014/main" id="{9475142E-5415-44F6-9B7D-438A24CCA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6" r="34176" b="-1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1D6E5-2830-4632-8124-8207CEE5F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804" y="1306502"/>
            <a:ext cx="5272088" cy="2923626"/>
          </a:xfrm>
        </p:spPr>
        <p:txBody>
          <a:bodyPr>
            <a:noAutofit/>
          </a:bodyPr>
          <a:lstStyle/>
          <a:p>
            <a:r>
              <a:rPr lang="it-IT" sz="5200" dirty="0">
                <a:ln>
                  <a:solidFill>
                    <a:srgbClr val="2D8CC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Innovative computing paradigms – quantum computers</a:t>
            </a:r>
            <a:endParaRPr lang="bg-BG" sz="5200" dirty="0">
              <a:ln>
                <a:solidFill>
                  <a:srgbClr val="2D8CC1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F8626-CD9A-409B-9221-4795ABDB7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4" y="5778252"/>
            <a:ext cx="4523601" cy="1079747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300" dirty="0">
                <a:solidFill>
                  <a:schemeClr val="accent2">
                    <a:lumMod val="50000"/>
                  </a:schemeClr>
                </a:solidFill>
              </a:rPr>
              <a:t>Presented by: Vesela Krumova</a:t>
            </a:r>
            <a:endParaRPr lang="bg-BG" sz="2300" dirty="0">
              <a:solidFill>
                <a:schemeClr val="accent2">
                  <a:lumMod val="50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2300" dirty="0">
                <a:solidFill>
                  <a:schemeClr val="accent2">
                    <a:lumMod val="50000"/>
                  </a:schemeClr>
                </a:solidFill>
              </a:rPr>
              <a:t>Faculty number: 201220014</a:t>
            </a:r>
          </a:p>
          <a:p>
            <a:pPr algn="l">
              <a:spcBef>
                <a:spcPts val="0"/>
              </a:spcBef>
            </a:pPr>
            <a:r>
              <a:rPr lang="en-US" sz="2300" dirty="0">
                <a:solidFill>
                  <a:schemeClr val="accent2">
                    <a:lumMod val="50000"/>
                  </a:schemeClr>
                </a:solidFill>
              </a:rPr>
              <a:t>Group: 87</a:t>
            </a:r>
            <a:endParaRPr lang="bg-BG" sz="2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173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6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9D4D8-3A2F-4E60-87C6-611E2592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10</a:t>
            </a:fld>
            <a:endParaRPr lang="en-US" dirty="0"/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AA6F1572-92FB-4DD0-85EF-1E6B05E6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-8"/>
            <a:ext cx="12191999" cy="68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E3A0F0-2ED0-4BD8-A24B-154A0109461F}"/>
              </a:ext>
            </a:extLst>
          </p:cNvPr>
          <p:cNvSpPr txBox="1"/>
          <p:nvPr/>
        </p:nvSpPr>
        <p:spPr>
          <a:xfrm>
            <a:off x="-6625" y="8"/>
            <a:ext cx="6110576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Artificial intelligence </a:t>
            </a:r>
            <a:endParaRPr lang="bg-BG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C44A-0731-4250-88D0-4F22EA8514D7}"/>
              </a:ext>
            </a:extLst>
          </p:cNvPr>
          <p:cNvSpPr txBox="1"/>
          <p:nvPr/>
        </p:nvSpPr>
        <p:spPr>
          <a:xfrm>
            <a:off x="5969" y="1097430"/>
            <a:ext cx="64982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ased on the principle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of learning from experience; 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becoming more accurate as feedback is given</a:t>
            </a:r>
            <a:r>
              <a:rPr lang="bg-BG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;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effectLst/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32C19-9F32-4DF5-9C64-2F5754FB43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37" b="99772" l="10000" r="90000">
                        <a14:foregroundMark x1="43333" y1="9018" x2="48500" y2="7078"/>
                        <a14:foregroundMark x1="48500" y1="7078" x2="51083" y2="7991"/>
                        <a14:foregroundMark x1="39667" y1="9703" x2="44833" y2="7534"/>
                        <a14:foregroundMark x1="44833" y1="7534" x2="47083" y2="5251"/>
                        <a14:foregroundMark x1="40750" y1="8676" x2="47750" y2="6050"/>
                        <a14:foregroundMark x1="70167" y1="59817" x2="74333" y2="53995"/>
                        <a14:foregroundMark x1="74333" y1="53995" x2="69250" y2="61187"/>
                        <a14:foregroundMark x1="69250" y1="61187" x2="69333" y2="62900"/>
                        <a14:foregroundMark x1="60917" y1="75685" x2="66000" y2="72032"/>
                        <a14:foregroundMark x1="66000" y1="72032" x2="72167" y2="61872"/>
                        <a14:foregroundMark x1="58250" y1="77397" x2="58667" y2="77626"/>
                        <a14:foregroundMark x1="41333" y1="89726" x2="46500" y2="84703"/>
                        <a14:foregroundMark x1="46500" y1="84703" x2="42167" y2="88927"/>
                        <a14:foregroundMark x1="42167" y1="88927" x2="41833" y2="89612"/>
                        <a14:foregroundMark x1="38500" y1="97260" x2="37500" y2="89840"/>
                        <a14:foregroundMark x1="37500" y1="89840" x2="37833" y2="97374"/>
                        <a14:foregroundMark x1="37833" y1="97374" x2="43833" y2="98744"/>
                        <a14:foregroundMark x1="43833" y1="98744" x2="49417" y2="96233"/>
                        <a14:foregroundMark x1="49417" y1="96233" x2="38750" y2="96347"/>
                        <a14:foregroundMark x1="38750" y1="96347" x2="44417" y2="97260"/>
                        <a14:foregroundMark x1="44417" y1="97260" x2="50583" y2="97260"/>
                        <a14:foregroundMark x1="50583" y1="97260" x2="44917" y2="95776"/>
                        <a14:foregroundMark x1="44917" y1="95776" x2="44417" y2="96804"/>
                        <a14:foregroundMark x1="34500" y1="98858" x2="35167" y2="86073"/>
                        <a14:foregroundMark x1="70250" y1="40868" x2="75417" y2="41553"/>
                        <a14:foregroundMark x1="75417" y1="41553" x2="75750" y2="33447"/>
                        <a14:foregroundMark x1="75750" y1="33447" x2="72167" y2="26941"/>
                        <a14:foregroundMark x1="72167" y1="26941" x2="67167" y2="25685"/>
                        <a14:foregroundMark x1="67167" y1="25685" x2="65000" y2="26027"/>
                        <a14:foregroundMark x1="79500" y1="36644" x2="75833" y2="42922"/>
                        <a14:foregroundMark x1="75833" y1="42922" x2="79250" y2="37557"/>
                        <a14:foregroundMark x1="79250" y1="37557" x2="70417" y2="26712"/>
                        <a14:foregroundMark x1="70417" y1="26712" x2="65250" y2="25000"/>
                        <a14:foregroundMark x1="65250" y1="25000" x2="63333" y2="29224"/>
                        <a14:foregroundMark x1="73333" y1="25342" x2="73000" y2="26941"/>
                        <a14:foregroundMark x1="69583" y1="25342" x2="68333" y2="23059"/>
                        <a14:foregroundMark x1="62750" y1="25799" x2="63333" y2="28082"/>
                        <a14:foregroundMark x1="71917" y1="45776" x2="74583" y2="43265"/>
                        <a14:foregroundMark x1="29083" y1="66096" x2="33417" y2="73973"/>
                        <a14:foregroundMark x1="30750" y1="72146" x2="32417" y2="74658"/>
                        <a14:foregroundMark x1="35500" y1="78196" x2="34417" y2="76256"/>
                        <a14:foregroundMark x1="32583" y1="99772" x2="34417" y2="93265"/>
                        <a14:foregroundMark x1="34417" y1="93265" x2="34417" y2="91895"/>
                        <a14:foregroundMark x1="60083" y1="60274" x2="61250" y2="54452"/>
                        <a14:foregroundMark x1="61250" y1="51941" x2="65750" y2="48288"/>
                        <a14:foregroundMark x1="71500" y1="46575" x2="72500" y2="49087"/>
                        <a14:foregroundMark x1="59000" y1="45091" x2="61500" y2="44749"/>
                        <a14:backgroundMark x1="30667" y1="32991" x2="29500" y2="36530"/>
                        <a14:backgroundMark x1="33333" y1="35731" x2="35083" y2="35616"/>
                        <a14:backgroundMark x1="32083" y1="14269" x2="31167" y2="15411"/>
                        <a14:backgroundMark x1="56417" y1="44521" x2="56250" y2="39840"/>
                        <a14:backgroundMark x1="56583" y1="46575" x2="59417" y2="56621"/>
                        <a14:backgroundMark x1="48083" y1="42237" x2="53500" y2="42922"/>
                        <a14:backgroundMark x1="53500" y1="42922" x2="54667" y2="35046"/>
                        <a14:backgroundMark x1="54667" y1="35046" x2="57000" y2="29338"/>
                        <a14:backgroundMark x1="33500" y1="82420" x2="25500" y2="66096"/>
                        <a14:backgroundMark x1="31167" y1="14155" x2="29750" y2="21005"/>
                        <a14:backgroundMark x1="29750" y1="21005" x2="30833" y2="16553"/>
                        <a14:backgroundMark x1="22417" y1="61986" x2="23000" y2="77511"/>
                        <a14:backgroundMark x1="23000" y1="77511" x2="26750" y2="82877"/>
                        <a14:backgroundMark x1="26750" y1="82877" x2="26750" y2="82877"/>
                        <a14:backgroundMark x1="55583" y1="87557" x2="60667" y2="83333"/>
                        <a14:backgroundMark x1="60667" y1="83333" x2="62667" y2="78995"/>
                        <a14:backgroundMark x1="65000" y1="54795" x2="67667" y2="51256"/>
                        <a14:backgroundMark x1="32917" y1="18721" x2="34750" y2="13242"/>
                        <a14:backgroundMark x1="56917" y1="61872" x2="57750" y2="57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26" r="16114"/>
          <a:stretch/>
        </p:blipFill>
        <p:spPr>
          <a:xfrm>
            <a:off x="1137033" y="3472139"/>
            <a:ext cx="2989691" cy="3385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471C4E-11F8-4A78-969C-E03D33C51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90" y="399853"/>
            <a:ext cx="4513662" cy="3006099"/>
          </a:xfrm>
          <a:prstGeom prst="roundRect">
            <a:avLst>
              <a:gd name="adj" fmla="val 16667"/>
            </a:avLst>
          </a:prstGeom>
          <a:ln>
            <a:solidFill>
              <a:srgbClr val="16D880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176" name="Picture 8" descr="AI &amp;amp; Quantum Computing: Where Technology Is Leading Us | MS&amp;amp;E 238 Blog">
            <a:extLst>
              <a:ext uri="{FF2B5EF4-FFF2-40B4-BE49-F238E27FC236}">
                <a16:creationId xmlns:a16="http://schemas.microsoft.com/office/drawing/2014/main" id="{80E326D2-49CD-417B-870E-FC72D72E9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742" y="4147934"/>
            <a:ext cx="5886283" cy="2478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Quantum Computing Logo Stock Vector (Royalty Free) 1337238410">
            <a:hlinkClick r:id="rId9" action="ppaction://hlinksldjump"/>
            <a:extLst>
              <a:ext uri="{FF2B5EF4-FFF2-40B4-BE49-F238E27FC236}">
                <a16:creationId xmlns:a16="http://schemas.microsoft.com/office/drawing/2014/main" id="{A615AA1F-9025-4176-887B-63455504E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18323" r="26534" b="36658"/>
          <a:stretch/>
        </p:blipFill>
        <p:spPr bwMode="auto">
          <a:xfrm>
            <a:off x="5970" y="6071790"/>
            <a:ext cx="732838" cy="7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60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CB00-9FA8-4AAE-9199-86D96186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B38AEDBB-664C-442E-B39D-E3D00379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-8"/>
            <a:ext cx="12191999" cy="68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21649D-F7EE-453A-8E63-A1BCD64BDD23}"/>
              </a:ext>
            </a:extLst>
          </p:cNvPr>
          <p:cNvSpPr txBox="1"/>
          <p:nvPr/>
        </p:nvSpPr>
        <p:spPr>
          <a:xfrm>
            <a:off x="-6625" y="8"/>
            <a:ext cx="6110576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Molecular modeling</a:t>
            </a:r>
            <a:endParaRPr lang="bg-BG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8E490-9841-4D48-A7FA-9E9474801F0D}"/>
              </a:ext>
            </a:extLst>
          </p:cNvPr>
          <p:cNvSpPr txBox="1"/>
          <p:nvPr/>
        </p:nvSpPr>
        <p:spPr>
          <a:xfrm>
            <a:off x="5970" y="1153089"/>
            <a:ext cx="64982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finding the optimum configurations for chemical reactions; 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hemical reactions are quantum in nature as they form highly entangled quantum superposition states;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effectLst/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34C619-131E-4DCF-9075-17AA300A0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4412966"/>
            <a:ext cx="4373164" cy="246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7CAA6D-1FD1-4D0E-B356-D48F904BAC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8" b="93706" l="6250" r="89974">
                        <a14:foregroundMark x1="36589" y1="53909" x2="34766" y2="55635"/>
                        <a14:foregroundMark x1="23958" y1="71472" x2="20117" y2="82437"/>
                        <a14:foregroundMark x1="20117" y1="82437" x2="18424" y2="93807"/>
                        <a14:foregroundMark x1="18424" y1="93807" x2="30599" y2="77970"/>
                        <a14:foregroundMark x1="30599" y1="77970" x2="38216" y2="74924"/>
                        <a14:foregroundMark x1="38216" y1="74924" x2="30599" y2="78071"/>
                        <a14:foregroundMark x1="30599" y1="78071" x2="36198" y2="87005"/>
                        <a14:foregroundMark x1="36198" y1="87005" x2="36719" y2="87005"/>
                        <a14:foregroundMark x1="10547" y1="50660" x2="9310" y2="43147"/>
                        <a14:foregroundMark x1="35872" y1="44873" x2="34115" y2="47208"/>
                        <a14:foregroundMark x1="32682" y1="22640" x2="39323" y2="23249"/>
                        <a14:foregroundMark x1="35612" y1="63655" x2="35352" y2="62335"/>
                        <a14:foregroundMark x1="36328" y1="51168" x2="35872" y2="51574"/>
                        <a14:foregroundMark x1="36328" y1="53503" x2="36133" y2="51371"/>
                        <a14:foregroundMark x1="39779" y1="77056" x2="43359" y2="75330"/>
                        <a14:foregroundMark x1="36589" y1="82437" x2="43359" y2="89848"/>
                        <a14:foregroundMark x1="43359" y1="89848" x2="49740" y2="84873"/>
                        <a14:foregroundMark x1="17708" y1="11168" x2="25195" y2="11168"/>
                        <a14:foregroundMark x1="25195" y1="11168" x2="25521" y2="11777"/>
                        <a14:foregroundMark x1="6510" y1="47716" x2="6250" y2="45482"/>
                        <a14:foregroundMark x1="33919" y1="16345" x2="34635" y2="15228"/>
                        <a14:foregroundMark x1="34245" y1="15736" x2="35612" y2="16751"/>
                        <a14:backgroundMark x1="13867" y1="69036" x2="11068" y2="60203"/>
                        <a14:backgroundMark x1="62044" y1="78782" x2="62565" y2="66497"/>
                        <a14:backgroundMark x1="62565" y1="66497" x2="63477" y2="64772"/>
                        <a14:backgroundMark x1="12760" y1="35330" x2="14844" y2="31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8" r="31747"/>
          <a:stretch/>
        </p:blipFill>
        <p:spPr>
          <a:xfrm>
            <a:off x="8316891" y="7886"/>
            <a:ext cx="2844542" cy="2783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944C3E-71E8-4DD2-8359-80E233CA7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7610">
            <a:off x="6444929" y="3608755"/>
            <a:ext cx="3864645" cy="2571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0" descr="Quantum Computing Logo Stock Vector (Royalty Free) 1337238410">
            <a:hlinkClick r:id="rId9" action="ppaction://hlinksldjump"/>
            <a:extLst>
              <a:ext uri="{FF2B5EF4-FFF2-40B4-BE49-F238E27FC236}">
                <a16:creationId xmlns:a16="http://schemas.microsoft.com/office/drawing/2014/main" id="{6F273866-A2C6-4262-876C-0E6BEBC5D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18323" r="26534" b="36658"/>
          <a:stretch/>
        </p:blipFill>
        <p:spPr bwMode="auto">
          <a:xfrm>
            <a:off x="11447886" y="6071790"/>
            <a:ext cx="732838" cy="7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4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F5D6D-4F2C-4F1F-A23F-1C994672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FE95800-5A7C-4A33-955E-1D3D6FA26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-8"/>
            <a:ext cx="12191999" cy="68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E1ADA-2351-42FA-93CE-AFAD6AF71730}"/>
              </a:ext>
            </a:extLst>
          </p:cNvPr>
          <p:cNvSpPr txBox="1"/>
          <p:nvPr/>
        </p:nvSpPr>
        <p:spPr>
          <a:xfrm>
            <a:off x="-6625" y="8"/>
            <a:ext cx="6110576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Cryptography</a:t>
            </a:r>
            <a:endParaRPr lang="bg-BG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23464-C12B-42A5-B906-1D57B7C8BCB0}"/>
              </a:ext>
            </a:extLst>
          </p:cNvPr>
          <p:cNvSpPr txBox="1"/>
          <p:nvPr/>
        </p:nvSpPr>
        <p:spPr>
          <a:xfrm>
            <a:off x="5971" y="1129236"/>
            <a:ext cx="64982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online security depends on the difficulty of factoring large numbers into primes; 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creating encryption methods - quantum cryptography;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effectLst/>
            </a:endParaRPr>
          </a:p>
          <a:p>
            <a:pPr marL="285750" indent="-285750">
              <a:buBlip>
                <a:blip r:embed="rId3"/>
              </a:buBlip>
            </a:pPr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7784F0-C82A-4386-A91C-956E62BA7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4175428"/>
            <a:ext cx="3576762" cy="268257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FFE6C-0A9C-4544-993B-FACFB7652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96">
            <a:off x="7325402" y="486998"/>
            <a:ext cx="4140779" cy="232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FD2589-ABA3-427E-8921-BEB3AF2E2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15" b="97879" l="7607" r="91624">
                        <a14:foregroundMark x1="14615" y1="4697" x2="23504" y2="27273"/>
                        <a14:foregroundMark x1="23504" y1="27273" x2="23675" y2="18636"/>
                        <a14:foregroundMark x1="23675" y1="18636" x2="22393" y2="12424"/>
                        <a14:foregroundMark x1="19316" y1="2273" x2="28034" y2="11212"/>
                        <a14:foregroundMark x1="28034" y1="11212" x2="31282" y2="18030"/>
                        <a14:foregroundMark x1="31282" y1="18030" x2="27863" y2="11061"/>
                        <a14:foregroundMark x1="46239" y1="10909" x2="51282" y2="11364"/>
                        <a14:foregroundMark x1="51282" y1="11364" x2="54017" y2="11061"/>
                        <a14:foregroundMark x1="73248" y1="32424" x2="77265" y2="27424"/>
                        <a14:foregroundMark x1="77265" y1="27424" x2="89316" y2="21667"/>
                        <a14:foregroundMark x1="74530" y1="35455" x2="89145" y2="23485"/>
                        <a14:foregroundMark x1="89145" y1="23485" x2="90855" y2="19848"/>
                        <a14:foregroundMark x1="90684" y1="22576" x2="85385" y2="28182"/>
                        <a14:foregroundMark x1="91111" y1="21061" x2="91453" y2="21515"/>
                        <a14:foregroundMark x1="68205" y1="67121" x2="73761" y2="67121"/>
                        <a14:foregroundMark x1="73761" y1="67121" x2="78120" y2="67424"/>
                        <a14:foregroundMark x1="78120" y1="67424" x2="74444" y2="62121"/>
                        <a14:foregroundMark x1="77521" y1="70152" x2="82393" y2="69545"/>
                        <a14:foregroundMark x1="82393" y1="69545" x2="74701" y2="62879"/>
                        <a14:foregroundMark x1="64188" y1="85303" x2="68291" y2="89697"/>
                        <a14:foregroundMark x1="68291" y1="89697" x2="72479" y2="98030"/>
                        <a14:foregroundMark x1="70427" y1="79545" x2="80171" y2="96515"/>
                        <a14:foregroundMark x1="7692" y1="79394" x2="12479" y2="77576"/>
                        <a14:foregroundMark x1="12479" y1="77576" x2="16667" y2="72121"/>
                        <a14:foregroundMark x1="16667" y1="72121" x2="24872" y2="66212"/>
                        <a14:foregroundMark x1="24872" y1="66212" x2="25128" y2="65303"/>
                        <a14:foregroundMark x1="17265" y1="36515" x2="25641" y2="43182"/>
                        <a14:foregroundMark x1="25641" y1="43182" x2="25470" y2="42879"/>
                        <a14:foregroundMark x1="91624" y1="22727" x2="89145" y2="25000"/>
                        <a14:foregroundMark x1="12308" y1="2879" x2="11368" y2="1515"/>
                        <a14:foregroundMark x1="41197" y1="90152" x2="30171" y2="75455"/>
                        <a14:foregroundMark x1="30171" y1="75455" x2="30171" y2="74848"/>
                        <a14:foregroundMark x1="43590" y1="91818" x2="48376" y2="91970"/>
                        <a14:foregroundMark x1="48376" y1="91970" x2="60769" y2="88333"/>
                        <a14:foregroundMark x1="11111" y1="80758" x2="25385" y2="71515"/>
                        <a14:foregroundMark x1="25385" y1="71515" x2="26838" y2="6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50" y="3768964"/>
            <a:ext cx="4406257" cy="2485581"/>
          </a:xfrm>
          <a:prstGeom prst="rect">
            <a:avLst/>
          </a:prstGeom>
        </p:spPr>
      </p:pic>
      <p:pic>
        <p:nvPicPr>
          <p:cNvPr id="14" name="Picture 10" descr="Quantum Computing Logo Stock Vector (Royalty Free) 1337238410">
            <a:hlinkClick r:id="rId8" action="ppaction://hlinksldjump"/>
            <a:extLst>
              <a:ext uri="{FF2B5EF4-FFF2-40B4-BE49-F238E27FC236}">
                <a16:creationId xmlns:a16="http://schemas.microsoft.com/office/drawing/2014/main" id="{9823F252-CE1F-411F-8A87-0DAB7BE2B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18323" r="26534" b="36658"/>
          <a:stretch/>
        </p:blipFill>
        <p:spPr bwMode="auto">
          <a:xfrm>
            <a:off x="11447886" y="6071790"/>
            <a:ext cx="732838" cy="7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0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380FA-3230-4077-9F6E-9F9CEA08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F9D70D0A-1F42-48C5-BBF2-A90C5A01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-8"/>
            <a:ext cx="12191999" cy="68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D9A5B-B3D9-40BD-B614-643E778B8F8F}"/>
              </a:ext>
            </a:extLst>
          </p:cNvPr>
          <p:cNvSpPr txBox="1"/>
          <p:nvPr/>
        </p:nvSpPr>
        <p:spPr>
          <a:xfrm>
            <a:off x="-6625" y="8"/>
            <a:ext cx="6110576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Financial modeling</a:t>
            </a:r>
            <a:endParaRPr lang="bg-BG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2461B-A9E0-48D5-B240-FB435EE05CA8}"/>
              </a:ext>
            </a:extLst>
          </p:cNvPr>
          <p:cNvSpPr txBox="1"/>
          <p:nvPr/>
        </p:nvSpPr>
        <p:spPr>
          <a:xfrm>
            <a:off x="5971" y="1097432"/>
            <a:ext cx="64982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odern markets - some of the most complicated systems in existence; 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quantum computers correspond to the nature of financial markets;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effectLst/>
            </a:endParaRPr>
          </a:p>
          <a:p>
            <a:pPr marL="285750" indent="-285750">
              <a:buBlip>
                <a:blip r:embed="rId3"/>
              </a:buBlip>
            </a:pPr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472E3-5FED-4AF3-A176-CD81DAE79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9883">
            <a:off x="7722799" y="275668"/>
            <a:ext cx="4518803" cy="2497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32CE3-871B-4765-8684-EFE42F83D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06" y="3482977"/>
            <a:ext cx="2950858" cy="2736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D88272-2F9A-4711-9C97-9F5DD2D6A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62" y="4059610"/>
            <a:ext cx="4732203" cy="26618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242" name="Picture 2" descr="Нониус кламер Кнауф | Цена на Нониус кламер">
            <a:extLst>
              <a:ext uri="{FF2B5EF4-FFF2-40B4-BE49-F238E27FC236}">
                <a16:creationId xmlns:a16="http://schemas.microsoft.com/office/drawing/2014/main" id="{97953820-8D91-4980-A621-7F215C4A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59739">
            <a:off x="9262444" y="-336538"/>
            <a:ext cx="946128" cy="94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Quantum Computing Logo Stock Vector (Royalty Free) 1337238410">
            <a:hlinkClick r:id="rId9" action="ppaction://hlinksldjump"/>
            <a:extLst>
              <a:ext uri="{FF2B5EF4-FFF2-40B4-BE49-F238E27FC236}">
                <a16:creationId xmlns:a16="http://schemas.microsoft.com/office/drawing/2014/main" id="{A98E6290-7F43-4113-9161-C5F48EEEA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18323" r="26534" b="36658"/>
          <a:stretch/>
        </p:blipFill>
        <p:spPr bwMode="auto">
          <a:xfrm>
            <a:off x="11447886" y="6071790"/>
            <a:ext cx="732838" cy="7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07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263B3-94A7-45C7-9C67-F0295CAC9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713D5D56-A47F-4877-82D3-76BC4506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-8"/>
            <a:ext cx="12191999" cy="68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86534-39EC-4FD0-9795-D84ABC1CF074}"/>
              </a:ext>
            </a:extLst>
          </p:cNvPr>
          <p:cNvSpPr txBox="1"/>
          <p:nvPr/>
        </p:nvSpPr>
        <p:spPr>
          <a:xfrm>
            <a:off x="-6625" y="8"/>
            <a:ext cx="6110576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Weather forecasting</a:t>
            </a:r>
            <a:endParaRPr lang="bg-BG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71A76-92B2-4C56-B82E-3E377C0CA3C5}"/>
              </a:ext>
            </a:extLst>
          </p:cNvPr>
          <p:cNvSpPr txBox="1"/>
          <p:nvPr/>
        </p:nvSpPr>
        <p:spPr>
          <a:xfrm>
            <a:off x="93432" y="1129236"/>
            <a:ext cx="64982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building better climate models; 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determine what steps need to be taken now to prevent disasters;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effectLst/>
            </a:endParaRPr>
          </a:p>
          <a:p>
            <a:pPr marL="285750" indent="-285750">
              <a:buBlip>
                <a:blip r:embed="rId3"/>
              </a:buBlip>
            </a:pPr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6DF93-39F9-42DA-99BC-C4C087624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51" y="3674581"/>
            <a:ext cx="4784698" cy="3183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8FECEC-D210-4560-9515-359C1E2D2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122">
            <a:off x="1166403" y="3445370"/>
            <a:ext cx="3888894" cy="226722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1C855-8D71-43E6-82E6-41329399C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263">
            <a:off x="7333271" y="651318"/>
            <a:ext cx="3637362" cy="2020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0" descr="Quantum Computing Logo Stock Vector (Royalty Free) 1337238410">
            <a:hlinkClick r:id="rId7" action="ppaction://hlinksldjump"/>
            <a:extLst>
              <a:ext uri="{FF2B5EF4-FFF2-40B4-BE49-F238E27FC236}">
                <a16:creationId xmlns:a16="http://schemas.microsoft.com/office/drawing/2014/main" id="{2ABA7416-2D65-4E05-9591-2E2AC9A1D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18323" r="26534" b="36658"/>
          <a:stretch/>
        </p:blipFill>
        <p:spPr bwMode="auto">
          <a:xfrm>
            <a:off x="5970" y="6071790"/>
            <a:ext cx="732838" cy="7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6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3DB98-0877-4BB2-9E2D-232197D3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3969F1C4-EFBD-40AB-B6A7-F91AACF57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-8"/>
            <a:ext cx="12191999" cy="68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3B3DF7-6756-4AB6-B312-DAC3A9A587D6}"/>
              </a:ext>
            </a:extLst>
          </p:cNvPr>
          <p:cNvSpPr txBox="1"/>
          <p:nvPr/>
        </p:nvSpPr>
        <p:spPr>
          <a:xfrm>
            <a:off x="-6625" y="8"/>
            <a:ext cx="6110576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Particle physics</a:t>
            </a:r>
            <a:endParaRPr lang="bg-BG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7322D-7713-438F-BD6B-D4F3C16AD9CD}"/>
              </a:ext>
            </a:extLst>
          </p:cNvPr>
          <p:cNvSpPr txBox="1"/>
          <p:nvPr/>
        </p:nvSpPr>
        <p:spPr>
          <a:xfrm>
            <a:off x="93432" y="1129236"/>
            <a:ext cx="512262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often extraordinarily complex; 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big amounts of computing time for numerical simulation;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effectLst/>
            </a:endParaRPr>
          </a:p>
          <a:p>
            <a:pPr marL="285750" indent="-285750">
              <a:buBlip>
                <a:blip r:embed="rId3"/>
              </a:buBlip>
            </a:pPr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F7780B-1098-4794-AA6F-2506950F8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34" b="97384" l="373" r="98975">
                        <a14:foregroundMark x1="9599" y1="21948" x2="13979" y2="27035"/>
                        <a14:foregroundMark x1="13979" y1="27035" x2="18826" y2="16860"/>
                        <a14:foregroundMark x1="18826" y1="16860" x2="17055" y2="10029"/>
                        <a14:foregroundMark x1="17055" y1="10029" x2="12861" y2="14826"/>
                        <a14:foregroundMark x1="12861" y1="14826" x2="15191" y2="23256"/>
                        <a14:foregroundMark x1="15191" y1="23256" x2="18173" y2="14244"/>
                        <a14:foregroundMark x1="18173" y1="14244" x2="13420" y2="6105"/>
                        <a14:foregroundMark x1="13420" y1="6105" x2="10345" y2="15552"/>
                        <a14:foregroundMark x1="10345" y1="15552" x2="10252" y2="16570"/>
                        <a14:foregroundMark x1="14818" y1="26599" x2="38211" y2="81977"/>
                        <a14:foregroundMark x1="38211" y1="81977" x2="48742" y2="92006"/>
                        <a14:foregroundMark x1="48742" y1="92006" x2="61137" y2="95349"/>
                        <a14:foregroundMark x1="61137" y1="95349" x2="67568" y2="95058"/>
                        <a14:foregroundMark x1="67568" y1="95058" x2="72973" y2="95930"/>
                        <a14:foregroundMark x1="72973" y1="95930" x2="77540" y2="93314"/>
                        <a14:foregroundMark x1="77540" y1="93314" x2="72973" y2="47674"/>
                        <a14:foregroundMark x1="72973" y1="47674" x2="67195" y2="31831"/>
                        <a14:foregroundMark x1="67195" y1="31831" x2="39515" y2="15407"/>
                        <a14:foregroundMark x1="39515" y1="15407" x2="29730" y2="5233"/>
                        <a14:foregroundMark x1="29730" y1="5233" x2="22740" y2="7122"/>
                        <a14:foregroundMark x1="13141" y1="4215" x2="17987" y2="2326"/>
                        <a14:foregroundMark x1="17987" y1="2326" x2="40913" y2="7122"/>
                        <a14:foregroundMark x1="40913" y1="7122" x2="53681" y2="19767"/>
                        <a14:foregroundMark x1="53681" y1="19767" x2="70270" y2="49419"/>
                        <a14:foregroundMark x1="70270" y1="49419" x2="73625" y2="65698"/>
                        <a14:foregroundMark x1="73625" y1="65698" x2="73998" y2="73692"/>
                        <a14:foregroundMark x1="73998" y1="73692" x2="76421" y2="80814"/>
                        <a14:foregroundMark x1="76421" y1="80814" x2="89282" y2="93750"/>
                        <a14:foregroundMark x1="89282" y1="93750" x2="79031" y2="94622"/>
                        <a14:foregroundMark x1="79031" y1="94622" x2="84343" y2="97093"/>
                        <a14:foregroundMark x1="84343" y1="97093" x2="67568" y2="97674"/>
                        <a14:foregroundMark x1="67568" y1="97674" x2="64958" y2="96076"/>
                        <a14:foregroundMark x1="2144" y1="8430" x2="6431" y2="13227"/>
                        <a14:foregroundMark x1="6431" y1="13227" x2="10904" y2="6395"/>
                        <a14:foregroundMark x1="10904" y1="6395" x2="8947" y2="3634"/>
                        <a14:foregroundMark x1="38304" y1="80669" x2="31780" y2="75581"/>
                        <a14:foregroundMark x1="31780" y1="75581" x2="28798" y2="67151"/>
                        <a14:foregroundMark x1="28798" y1="67151" x2="4194" y2="27616"/>
                        <a14:foregroundMark x1="21994" y1="66570" x2="15564" y2="57994"/>
                        <a14:foregroundMark x1="15564" y1="57994" x2="10997" y2="37209"/>
                        <a14:foregroundMark x1="10997" y1="37209" x2="10624" y2="31977"/>
                        <a14:foregroundMark x1="82759" y1="70058" x2="83411" y2="57849"/>
                        <a14:foregroundMark x1="83411" y1="57849" x2="71668" y2="34157"/>
                        <a14:foregroundMark x1="71668" y1="34157" x2="69245" y2="31105"/>
                        <a14:foregroundMark x1="84902" y1="74419" x2="98975" y2="81395"/>
                        <a14:foregroundMark x1="79776" y1="46802" x2="86859" y2="45203"/>
                        <a14:foregroundMark x1="2516" y1="8140" x2="373" y2="5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" y="3956689"/>
            <a:ext cx="4518561" cy="2897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C1AD7A-2943-4F6B-AFCF-D1169F8862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14" r="12018"/>
          <a:stretch/>
        </p:blipFill>
        <p:spPr>
          <a:xfrm>
            <a:off x="6104190" y="323173"/>
            <a:ext cx="3986015" cy="3311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DFB58A-DFA1-4F85-882D-BE5290E9A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98" y="4039264"/>
            <a:ext cx="5002150" cy="28137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hlinkClick r:id="rId9" action="ppaction://hlinksldjump"/>
            <a:extLst>
              <a:ext uri="{FF2B5EF4-FFF2-40B4-BE49-F238E27FC236}">
                <a16:creationId xmlns:a16="http://schemas.microsoft.com/office/drawing/2014/main" id="{1D8A440D-E682-4CBA-9749-8698A9C873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7301" t="14261" r="26168" b="17797"/>
          <a:stretch/>
        </p:blipFill>
        <p:spPr>
          <a:xfrm>
            <a:off x="11305283" y="88819"/>
            <a:ext cx="795029" cy="77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1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EC77C-1FCF-4E17-9F15-368AE20E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D4DCC-78AF-456C-B442-F09409D9A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820"/>
          </a:xfrm>
          <a:prstGeom prst="rect">
            <a:avLst/>
          </a:prstGeom>
          <a:ln>
            <a:solidFill>
              <a:srgbClr val="2D8CC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C3A43-03BD-4BF8-BA13-8728A23BE767}"/>
              </a:ext>
            </a:extLst>
          </p:cNvPr>
          <p:cNvSpPr txBox="1"/>
          <p:nvPr/>
        </p:nvSpPr>
        <p:spPr>
          <a:xfrm>
            <a:off x="0" y="0"/>
            <a:ext cx="7354957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Advantages and disadvantages</a:t>
            </a:r>
            <a:endParaRPr lang="bg-BG" sz="36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954C4-3A9B-4CE6-99E0-AA2F003994A7}"/>
              </a:ext>
            </a:extLst>
          </p:cNvPr>
          <p:cNvSpPr txBox="1"/>
          <p:nvPr/>
        </p:nvSpPr>
        <p:spPr>
          <a:xfrm>
            <a:off x="1653043" y="3347521"/>
            <a:ext cx="2762415" cy="102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Advantages</a:t>
            </a:r>
            <a:endParaRPr lang="bg-BG" sz="2800" b="1" dirty="0">
              <a:ln w="1016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sz="2400" dirty="0">
              <a:ln>
                <a:solidFill>
                  <a:schemeClr val="accent6">
                    <a:lumMod val="75000"/>
                  </a:schemeClr>
                </a:solidFill>
              </a:ln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ea typeface="Times New Roman" panose="02020603050405020304" pitchFamily="18" charset="0"/>
            </a:endParaRP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03EDA3F-CDC9-4976-818C-BB405F495515}"/>
              </a:ext>
            </a:extLst>
          </p:cNvPr>
          <p:cNvSpPr/>
          <p:nvPr/>
        </p:nvSpPr>
        <p:spPr>
          <a:xfrm>
            <a:off x="113639" y="1533914"/>
            <a:ext cx="2520564" cy="1518191"/>
          </a:xfrm>
          <a:prstGeom prst="clou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Faster computations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C37ACD1A-F5B6-4485-A80C-5E2C2FB1FE40}"/>
              </a:ext>
            </a:extLst>
          </p:cNvPr>
          <p:cNvSpPr/>
          <p:nvPr/>
        </p:nvSpPr>
        <p:spPr>
          <a:xfrm>
            <a:off x="2922937" y="1609023"/>
            <a:ext cx="2520564" cy="1518191"/>
          </a:xfrm>
          <a:prstGeom prst="clou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Best for simulation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11FAEA21-DC7E-4661-BC58-EE3CC80E449B}"/>
              </a:ext>
            </a:extLst>
          </p:cNvPr>
          <p:cNvSpPr/>
          <p:nvPr/>
        </p:nvSpPr>
        <p:spPr>
          <a:xfrm>
            <a:off x="2935853" y="4310213"/>
            <a:ext cx="2520564" cy="1518191"/>
          </a:xfrm>
          <a:prstGeom prst="clou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Medicine creation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50527275-86D8-4BB1-9B08-9E1508CCD9D9}"/>
              </a:ext>
            </a:extLst>
          </p:cNvPr>
          <p:cNvSpPr/>
          <p:nvPr/>
        </p:nvSpPr>
        <p:spPr>
          <a:xfrm>
            <a:off x="113639" y="4310213"/>
            <a:ext cx="2520564" cy="1518191"/>
          </a:xfrm>
          <a:prstGeom prst="clou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Google search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973F4-9668-41BC-B814-56FF0411E577}"/>
              </a:ext>
            </a:extLst>
          </p:cNvPr>
          <p:cNvSpPr txBox="1"/>
          <p:nvPr/>
        </p:nvSpPr>
        <p:spPr>
          <a:xfrm>
            <a:off x="8098316" y="3347521"/>
            <a:ext cx="2762415" cy="102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Disadvantages</a:t>
            </a:r>
            <a:endParaRPr lang="bg-BG" sz="2800" b="1" dirty="0">
              <a:ln w="1016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sz="2400" dirty="0">
              <a:ln>
                <a:solidFill>
                  <a:schemeClr val="accent6">
                    <a:lumMod val="75000"/>
                  </a:schemeClr>
                </a:solidFill>
              </a:ln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ea typeface="Times New Roman" panose="02020603050405020304" pitchFamily="18" charset="0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F3F9FB63-AD5E-4F8D-ADBD-324E6451BF53}"/>
              </a:ext>
            </a:extLst>
          </p:cNvPr>
          <p:cNvSpPr/>
          <p:nvPr/>
        </p:nvSpPr>
        <p:spPr>
          <a:xfrm>
            <a:off x="6748499" y="1533913"/>
            <a:ext cx="2520564" cy="1518191"/>
          </a:xfrm>
          <a:prstGeom prst="clou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Algorithm creation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A28D6519-94AE-4A79-8815-F0302C1CBF9C}"/>
              </a:ext>
            </a:extLst>
          </p:cNvPr>
          <p:cNvSpPr/>
          <p:nvPr/>
        </p:nvSpPr>
        <p:spPr>
          <a:xfrm>
            <a:off x="9600449" y="1476788"/>
            <a:ext cx="2520564" cy="1518191"/>
          </a:xfrm>
          <a:prstGeom prst="clou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Low temperature 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CD60944B-EBB3-4553-AA5C-96D037263CE8}"/>
              </a:ext>
            </a:extLst>
          </p:cNvPr>
          <p:cNvSpPr/>
          <p:nvPr/>
        </p:nvSpPr>
        <p:spPr>
          <a:xfrm>
            <a:off x="6591465" y="4416886"/>
            <a:ext cx="2520564" cy="1518191"/>
          </a:xfrm>
          <a:prstGeom prst="clou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Not open for public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040A4113-0FF0-425B-B697-A25946322E03}"/>
              </a:ext>
            </a:extLst>
          </p:cNvPr>
          <p:cNvSpPr/>
          <p:nvPr/>
        </p:nvSpPr>
        <p:spPr>
          <a:xfrm>
            <a:off x="9438196" y="4416886"/>
            <a:ext cx="2520564" cy="1518191"/>
          </a:xfrm>
          <a:prstGeom prst="clou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Internet security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6D3937-C89A-4492-A8F5-4619C73E2937}"/>
              </a:ext>
            </a:extLst>
          </p:cNvPr>
          <p:cNvCxnSpPr>
            <a:cxnSpLocks/>
          </p:cNvCxnSpPr>
          <p:nvPr/>
        </p:nvCxnSpPr>
        <p:spPr>
          <a:xfrm flipH="1" flipV="1">
            <a:off x="1789043" y="2830664"/>
            <a:ext cx="578504" cy="62424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79002-CFBF-44B2-8B2A-0DFDD8DF76B4}"/>
              </a:ext>
            </a:extLst>
          </p:cNvPr>
          <p:cNvCxnSpPr>
            <a:cxnSpLocks/>
          </p:cNvCxnSpPr>
          <p:nvPr/>
        </p:nvCxnSpPr>
        <p:spPr>
          <a:xfrm flipH="1" flipV="1">
            <a:off x="3006481" y="3860161"/>
            <a:ext cx="762770" cy="63662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8681DC-F1A3-40AD-A11B-2F91E6F4AFA4}"/>
              </a:ext>
            </a:extLst>
          </p:cNvPr>
          <p:cNvCxnSpPr>
            <a:cxnSpLocks/>
          </p:cNvCxnSpPr>
          <p:nvPr/>
        </p:nvCxnSpPr>
        <p:spPr>
          <a:xfrm flipH="1" flipV="1">
            <a:off x="8414667" y="2832714"/>
            <a:ext cx="578504" cy="62424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C64F24-6A0C-40B0-8F3E-17D7BD4DEFA8}"/>
              </a:ext>
            </a:extLst>
          </p:cNvPr>
          <p:cNvCxnSpPr>
            <a:cxnSpLocks/>
          </p:cNvCxnSpPr>
          <p:nvPr/>
        </p:nvCxnSpPr>
        <p:spPr>
          <a:xfrm flipH="1" flipV="1">
            <a:off x="9592498" y="3880489"/>
            <a:ext cx="671003" cy="71090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0EB533-B6A9-4ECE-96B3-937A573A93FF}"/>
              </a:ext>
            </a:extLst>
          </p:cNvPr>
          <p:cNvCxnSpPr>
            <a:cxnSpLocks/>
          </p:cNvCxnSpPr>
          <p:nvPr/>
        </p:nvCxnSpPr>
        <p:spPr>
          <a:xfrm flipV="1">
            <a:off x="1835704" y="3868112"/>
            <a:ext cx="697136" cy="53555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A55EE-A899-4294-B9B2-9700F7EFF70B}"/>
              </a:ext>
            </a:extLst>
          </p:cNvPr>
          <p:cNvCxnSpPr>
            <a:cxnSpLocks/>
          </p:cNvCxnSpPr>
          <p:nvPr/>
        </p:nvCxnSpPr>
        <p:spPr>
          <a:xfrm flipV="1">
            <a:off x="3154876" y="2977540"/>
            <a:ext cx="738124" cy="48485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B07F1F-D315-4FF9-B8A5-CDB05E68815F}"/>
              </a:ext>
            </a:extLst>
          </p:cNvPr>
          <p:cNvCxnSpPr>
            <a:cxnSpLocks/>
          </p:cNvCxnSpPr>
          <p:nvPr/>
        </p:nvCxnSpPr>
        <p:spPr>
          <a:xfrm flipV="1">
            <a:off x="8340657" y="3878230"/>
            <a:ext cx="798618" cy="61855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25CE5F-5355-40B2-8C74-1D3D1B0BFDCB}"/>
              </a:ext>
            </a:extLst>
          </p:cNvPr>
          <p:cNvCxnSpPr>
            <a:cxnSpLocks/>
          </p:cNvCxnSpPr>
          <p:nvPr/>
        </p:nvCxnSpPr>
        <p:spPr>
          <a:xfrm flipV="1">
            <a:off x="9748299" y="2868551"/>
            <a:ext cx="790658" cy="55878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30" name="Picture 6" descr="The 60s Official Site - Did You Know?">
            <a:extLst>
              <a:ext uri="{FF2B5EF4-FFF2-40B4-BE49-F238E27FC236}">
                <a16:creationId xmlns:a16="http://schemas.microsoft.com/office/drawing/2014/main" id="{216A62C1-363B-4A2B-87B4-242D5E1A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949" y="39989"/>
            <a:ext cx="907743" cy="908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DDC4C6-DDF9-4EEC-B162-722536896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300"/>
            <a:ext cx="12191999" cy="6870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Online Media 42" title="What is Quantum Computing? Easy Explanation With Practical Examples">
            <a:hlinkClick r:id="" action="ppaction://media"/>
            <a:extLst>
              <a:ext uri="{FF2B5EF4-FFF2-40B4-BE49-F238E27FC236}">
                <a16:creationId xmlns:a16="http://schemas.microsoft.com/office/drawing/2014/main" id="{C95A7C24-4BA2-4CC5-995A-F0E84CBA193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950867" y="430029"/>
            <a:ext cx="10290267" cy="5814000"/>
          </a:xfrm>
          <a:prstGeom prst="rect">
            <a:avLst/>
          </a:prstGeom>
          <a:ln>
            <a:noFill/>
          </a:ln>
          <a:effectLst>
            <a:outerShdw blurRad="127000" dist="190500" dir="8100000" algn="tr" rotWithShape="0">
              <a:srgbClr val="000000">
                <a:alpha val="40000"/>
              </a:srgbClr>
            </a:outerShdw>
          </a:effectLst>
          <a:scene3d>
            <a:camera prst="orthographicFront"/>
            <a:lightRig rig="flood" dir="t">
              <a:rot lat="0" lon="0" rev="8100000"/>
            </a:lightRig>
          </a:scene3d>
          <a:sp3d prstMaterial="plastic">
            <a:bevelT w="508000" h="50800" prst="cross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858994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250"/>
                            </p:stCondLst>
                            <p:childTnLst>
                              <p:par>
                                <p:cTn id="5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75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750"/>
                            </p:stCondLst>
                            <p:childTnLst>
                              <p:par>
                                <p:cTn id="6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7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2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250"/>
                            </p:stCondLst>
                            <p:childTnLst>
                              <p:par>
                                <p:cTn id="8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8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500"/>
                            </p:stCondLst>
                            <p:childTnLst>
                              <p:par>
                                <p:cTn id="9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8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4" dur="1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video>
              <p:cMediaNode vol="80000">
                <p:cTn id="11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43DA2-E85D-4B7A-9F0D-56C6C963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4E075-93F2-412F-9089-A8BE4DD2A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820"/>
          </a:xfrm>
          <a:prstGeom prst="rect">
            <a:avLst/>
          </a:prstGeom>
          <a:ln>
            <a:solidFill>
              <a:srgbClr val="2D8CC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84B0D6-C9CF-4E27-BD51-2C3B3B981735}"/>
              </a:ext>
            </a:extLst>
          </p:cNvPr>
          <p:cNvSpPr txBox="1"/>
          <p:nvPr/>
        </p:nvSpPr>
        <p:spPr>
          <a:xfrm>
            <a:off x="0" y="0"/>
            <a:ext cx="7354957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Sources</a:t>
            </a:r>
            <a:endParaRPr lang="bg-BG" sz="36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1F462-3264-4423-9862-B59CF7AAF6AE}"/>
              </a:ext>
            </a:extLst>
          </p:cNvPr>
          <p:cNvSpPr txBox="1"/>
          <p:nvPr/>
        </p:nvSpPr>
        <p:spPr>
          <a:xfrm>
            <a:off x="67587" y="890696"/>
            <a:ext cx="1100658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https://www.analyticssteps.com/blogs/what-quantum-computing-working-requirement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Calibri" panose="020F0502020204030204" pitchFamily="34" charset="0"/>
              <a:hlinkClick r:id="rId5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https://bitmesra.ac.in/naps/quantum-computing/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https://builtin.com/hardware/quantum-computing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;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  <a:hlinkClick r:id="rId7"/>
              </a:rPr>
              <a:t>https://www.zdnet.com/article/what-is-quantum-computing-understanding-the-how-why-and-when-of-quantum-computers/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;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  <a:hlinkClick r:id="rId8"/>
              </a:rPr>
              <a:t>https://medium.com/swlh/7-designs-for-a-universal-quantum-computer-d918e556d149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;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  <a:hlinkClick r:id="rId9"/>
              </a:rPr>
              <a:t>https://singularityhub.com/2017/06/25/6-things-quantum-computers-will-be-incredibly-useful-for/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effectLst/>
            </a:endParaRPr>
          </a:p>
          <a:p>
            <a:pPr marL="285750" indent="-285750">
              <a:buBlip>
                <a:blip r:embed="rId3"/>
              </a:buBlip>
            </a:pPr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04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B1FE-8A2D-44ED-BFB3-72D7AFC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DE6B58A9-E498-4011-AC3F-7F5332F6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-8"/>
            <a:ext cx="12191999" cy="68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FC1D8-6B42-4C6A-AA25-6766788A8A18}"/>
              </a:ext>
            </a:extLst>
          </p:cNvPr>
          <p:cNvSpPr txBox="1"/>
          <p:nvPr/>
        </p:nvSpPr>
        <p:spPr>
          <a:xfrm>
            <a:off x="941567" y="2832672"/>
            <a:ext cx="10308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0" dirty="0">
                <a:ln w="22225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Thank you for your attention</a:t>
            </a:r>
            <a:r>
              <a:rPr lang="bg-BG" sz="5400" b="1" i="0" dirty="0">
                <a:ln w="22225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!</a:t>
            </a:r>
            <a:endParaRPr lang="bg-BG" sz="5400" b="1" dirty="0"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45D3F-C10C-41E9-A03B-B6EEB82C1D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250" l="230" r="90000">
                        <a14:foregroundMark x1="4943" y1="88000" x2="7241" y2="76000"/>
                        <a14:foregroundMark x1="7241" y1="76000" x2="6437" y2="88500"/>
                        <a14:foregroundMark x1="6437" y1="88500" x2="4828" y2="74500"/>
                        <a14:foregroundMark x1="4828" y1="74500" x2="4253" y2="76500"/>
                        <a14:foregroundMark x1="2184" y1="69500" x2="230" y2="82250"/>
                        <a14:foregroundMark x1="230" y1="82250" x2="460" y2="94250"/>
                        <a14:foregroundMark x1="21724" y1="52750" x2="27241" y2="46750"/>
                        <a14:foregroundMark x1="27241" y1="46750" x2="29540" y2="46750"/>
                        <a14:foregroundMark x1="29885" y1="47000" x2="40575" y2="42000"/>
                        <a14:foregroundMark x1="35172" y1="43500" x2="54138" y2="37250"/>
                        <a14:foregroundMark x1="54138" y1="37250" x2="58506" y2="37250"/>
                      </a14:backgroundRemoval>
                    </a14:imgEffect>
                  </a14:imgLayer>
                </a14:imgProps>
              </a:ext>
            </a:extLst>
          </a:blip>
          <a:srcRect t="18435" r="22430"/>
          <a:stretch/>
        </p:blipFill>
        <p:spPr>
          <a:xfrm>
            <a:off x="0" y="4818490"/>
            <a:ext cx="4235110" cy="2047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5BC72D-B883-4B3E-8BAF-BB2B7E673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250" l="230" r="90000">
                        <a14:foregroundMark x1="4943" y1="88000" x2="7241" y2="76000"/>
                        <a14:foregroundMark x1="7241" y1="76000" x2="6437" y2="88500"/>
                        <a14:foregroundMark x1="6437" y1="88500" x2="4828" y2="74500"/>
                        <a14:foregroundMark x1="4828" y1="74500" x2="4253" y2="76500"/>
                        <a14:foregroundMark x1="2184" y1="69500" x2="230" y2="82250"/>
                        <a14:foregroundMark x1="230" y1="82250" x2="460" y2="94250"/>
                        <a14:foregroundMark x1="21724" y1="52750" x2="27241" y2="46750"/>
                        <a14:foregroundMark x1="27241" y1="46750" x2="29540" y2="46750"/>
                        <a14:foregroundMark x1="29885" y1="47000" x2="40575" y2="42000"/>
                        <a14:foregroundMark x1="35172" y1="43500" x2="54138" y2="37250"/>
                        <a14:foregroundMark x1="54138" y1="37250" x2="58506" y2="37250"/>
                      </a14:backgroundRemoval>
                    </a14:imgEffect>
                  </a14:imgLayer>
                </a14:imgProps>
              </a:ext>
            </a:extLst>
          </a:blip>
          <a:srcRect t="18435" r="22430"/>
          <a:stretch/>
        </p:blipFill>
        <p:spPr>
          <a:xfrm rot="10800000">
            <a:off x="7956607" y="1068"/>
            <a:ext cx="4235110" cy="20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95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50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6F9578-C9D8-4463-AA29-1D13A20F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0F12D0-3565-4CD5-B572-2A61F1C8E90D}"/>
              </a:ext>
            </a:extLst>
          </p:cNvPr>
          <p:cNvSpPr/>
          <p:nvPr/>
        </p:nvSpPr>
        <p:spPr>
          <a:xfrm>
            <a:off x="429377" y="2512615"/>
            <a:ext cx="2345635" cy="1669774"/>
          </a:xfrm>
          <a:prstGeom prst="roundRect">
            <a:avLst/>
          </a:prstGeom>
          <a:solidFill>
            <a:srgbClr val="2D8CC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Quantum computing</a:t>
            </a:r>
            <a:endParaRPr lang="bg-BG" sz="28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B10109-2A66-4F53-93AE-4986DB8D747C}"/>
              </a:ext>
            </a:extLst>
          </p:cNvPr>
          <p:cNvCxnSpPr>
            <a:cxnSpLocks/>
          </p:cNvCxnSpPr>
          <p:nvPr/>
        </p:nvCxnSpPr>
        <p:spPr>
          <a:xfrm flipV="1">
            <a:off x="2695492" y="1334991"/>
            <a:ext cx="1725433" cy="128894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ctangle: Rounded Corners 32">
            <a:hlinkClick r:id="rId3" action="ppaction://hlinksldjump"/>
            <a:extLst>
              <a:ext uri="{FF2B5EF4-FFF2-40B4-BE49-F238E27FC236}">
                <a16:creationId xmlns:a16="http://schemas.microsoft.com/office/drawing/2014/main" id="{00489F6D-5E18-4BEC-A992-06B2CEA14921}"/>
              </a:ext>
            </a:extLst>
          </p:cNvPr>
          <p:cNvSpPr/>
          <p:nvPr/>
        </p:nvSpPr>
        <p:spPr>
          <a:xfrm>
            <a:off x="4420925" y="327331"/>
            <a:ext cx="2345635" cy="166977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Meaning of Quantum computing</a:t>
            </a:r>
            <a:endParaRPr lang="bg-BG" sz="24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83EC0B-AE95-42E1-8A86-10FDE158EA6C}"/>
              </a:ext>
            </a:extLst>
          </p:cNvPr>
          <p:cNvCxnSpPr>
            <a:cxnSpLocks/>
          </p:cNvCxnSpPr>
          <p:nvPr/>
        </p:nvCxnSpPr>
        <p:spPr>
          <a:xfrm flipV="1">
            <a:off x="2775012" y="1699921"/>
            <a:ext cx="5259781" cy="158861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A8269588-AC55-45F1-B04F-AF279743677F}"/>
              </a:ext>
            </a:extLst>
          </p:cNvPr>
          <p:cNvSpPr/>
          <p:nvPr/>
        </p:nvSpPr>
        <p:spPr>
          <a:xfrm>
            <a:off x="8034793" y="731518"/>
            <a:ext cx="2345635" cy="166977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How does Quantum computer work</a:t>
            </a:r>
            <a:r>
              <a:rPr lang="bg-BG" sz="2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C986EC-6B33-41CE-8369-CDDB85AF4B63}"/>
              </a:ext>
            </a:extLst>
          </p:cNvPr>
          <p:cNvCxnSpPr>
            <a:cxnSpLocks/>
          </p:cNvCxnSpPr>
          <p:nvPr/>
        </p:nvCxnSpPr>
        <p:spPr>
          <a:xfrm>
            <a:off x="2775012" y="3705308"/>
            <a:ext cx="5762038" cy="19281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Rectangle: Rounded Corners 42">
            <a:hlinkClick r:id="rId5" action="ppaction://hlinksldjump"/>
            <a:extLst>
              <a:ext uri="{FF2B5EF4-FFF2-40B4-BE49-F238E27FC236}">
                <a16:creationId xmlns:a16="http://schemas.microsoft.com/office/drawing/2014/main" id="{C93317EC-D98D-4473-B197-CCFA7FF327EC}"/>
              </a:ext>
            </a:extLst>
          </p:cNvPr>
          <p:cNvSpPr/>
          <p:nvPr/>
        </p:nvSpPr>
        <p:spPr>
          <a:xfrm>
            <a:off x="8537050" y="3063240"/>
            <a:ext cx="2345635" cy="166977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Interesting information</a:t>
            </a:r>
            <a:endParaRPr lang="bg-BG" sz="24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C866A1B-E981-40BA-B818-84445F5CA6C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749173" y="3949647"/>
            <a:ext cx="2871073" cy="145393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Rectangle: Rounded Corners 50">
            <a:hlinkClick r:id="rId6" action="ppaction://hlinksldjump"/>
            <a:extLst>
              <a:ext uri="{FF2B5EF4-FFF2-40B4-BE49-F238E27FC236}">
                <a16:creationId xmlns:a16="http://schemas.microsoft.com/office/drawing/2014/main" id="{3C0C37BC-E921-459D-8D05-11001CF01C6B}"/>
              </a:ext>
            </a:extLst>
          </p:cNvPr>
          <p:cNvSpPr/>
          <p:nvPr/>
        </p:nvSpPr>
        <p:spPr>
          <a:xfrm>
            <a:off x="5620246" y="4568697"/>
            <a:ext cx="2345635" cy="166977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Various applications</a:t>
            </a:r>
            <a:endParaRPr lang="bg-BG" sz="24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4" name="Rectangle: Rounded Corners 53">
            <a:hlinkClick r:id="rId7" action="ppaction://hlinksldjump"/>
            <a:extLst>
              <a:ext uri="{FF2B5EF4-FFF2-40B4-BE49-F238E27FC236}">
                <a16:creationId xmlns:a16="http://schemas.microsoft.com/office/drawing/2014/main" id="{8DBF7205-3C80-488F-8F60-7E4FC9B058CB}"/>
              </a:ext>
            </a:extLst>
          </p:cNvPr>
          <p:cNvSpPr/>
          <p:nvPr/>
        </p:nvSpPr>
        <p:spPr>
          <a:xfrm>
            <a:off x="1719808" y="5048742"/>
            <a:ext cx="2345635" cy="166977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Advantages and disadvantages</a:t>
            </a:r>
            <a:endParaRPr lang="bg-BG" sz="24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C986EE-3EC5-49CE-AE91-DAC4A6BE119E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1968294" y="4208387"/>
            <a:ext cx="924332" cy="84035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1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4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9" grpId="0" animBg="1"/>
      <p:bldP spid="43" grpId="0" animBg="1"/>
      <p:bldP spid="51" grpId="0" animBg="1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407CB-A990-4BE9-A09C-F54F4AC1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681AA-5A08-463C-AF89-59914C575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820"/>
          </a:xfrm>
          <a:prstGeom prst="rect">
            <a:avLst/>
          </a:prstGeom>
          <a:ln>
            <a:solidFill>
              <a:srgbClr val="2D8CC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A13287-F1A3-453D-8A50-AED0A5DE76F8}"/>
              </a:ext>
            </a:extLst>
          </p:cNvPr>
          <p:cNvSpPr txBox="1"/>
          <p:nvPr/>
        </p:nvSpPr>
        <p:spPr>
          <a:xfrm>
            <a:off x="0" y="0"/>
            <a:ext cx="7354957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Meaning of Quantum computing</a:t>
            </a:r>
            <a:endParaRPr lang="bg-BG" sz="36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E2DA8-3CC5-45EC-9CD3-41CFFD48C88B}"/>
              </a:ext>
            </a:extLst>
          </p:cNvPr>
          <p:cNvSpPr txBox="1"/>
          <p:nvPr/>
        </p:nvSpPr>
        <p:spPr>
          <a:xfrm>
            <a:off x="141138" y="731679"/>
            <a:ext cx="64743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process of computing using the concept of quantum mechanics</a:t>
            </a:r>
            <a:r>
              <a:rPr lang="bg-BG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;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quantum computer (2-qubit);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based on the theory that explains the behavior of energy at atomic or subatomic levels</a:t>
            </a:r>
            <a:r>
              <a:rPr lang="bg-BG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;</a:t>
            </a: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bg-B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to the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“Quantum supremacy”</a:t>
            </a:r>
            <a:r>
              <a:rPr lang="en-US" sz="2400" dirty="0">
                <a:effectLst/>
              </a:rPr>
              <a:t>;</a:t>
            </a:r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721A6F-168F-4AC6-95BC-BDE96989C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143" y="1105229"/>
            <a:ext cx="4043477" cy="2488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332AC-4326-4C4C-92E9-58F397131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76" y="4428876"/>
            <a:ext cx="4199786" cy="236238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9CD4C6-65EA-46F6-BBE0-FD3F9FF25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992"/>
            <a:ext cx="12191999" cy="6857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hlinkClick r:id="rId8" action="ppaction://hlinksldjump"/>
            <a:extLst>
              <a:ext uri="{FF2B5EF4-FFF2-40B4-BE49-F238E27FC236}">
                <a16:creationId xmlns:a16="http://schemas.microsoft.com/office/drawing/2014/main" id="{50024613-4E4A-4E58-9F34-D0AC593906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7301" t="14261" r="26168" b="17797"/>
          <a:stretch/>
        </p:blipFill>
        <p:spPr>
          <a:xfrm>
            <a:off x="93945" y="5955523"/>
            <a:ext cx="795029" cy="77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577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CEDF0-A0DD-4E00-9CB5-BBD6D28C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81553-DA66-4C1D-A894-BA7CFAED3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820"/>
          </a:xfrm>
          <a:prstGeom prst="rect">
            <a:avLst/>
          </a:prstGeom>
          <a:ln>
            <a:solidFill>
              <a:srgbClr val="2D8CC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093F2F-F034-492F-AB0E-BCD442DD3E61}"/>
              </a:ext>
            </a:extLst>
          </p:cNvPr>
          <p:cNvSpPr txBox="1"/>
          <p:nvPr/>
        </p:nvSpPr>
        <p:spPr>
          <a:xfrm>
            <a:off x="0" y="0"/>
            <a:ext cx="7967207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How does Quantum computer work</a:t>
            </a:r>
            <a:r>
              <a:rPr lang="bg-BG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75BCA-1136-4DEF-97FB-B3AC865A37F6}"/>
              </a:ext>
            </a:extLst>
          </p:cNvPr>
          <p:cNvSpPr txBox="1"/>
          <p:nvPr/>
        </p:nvSpPr>
        <p:spPr>
          <a:xfrm>
            <a:off x="109334" y="946365"/>
            <a:ext cx="647434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quantum computers transmit information via quantum bits, or qubits</a:t>
            </a:r>
            <a:r>
              <a:rPr lang="bg-BG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;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difference between the quantum computer and classical computer;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meaning of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superposition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entanglement</a:t>
            </a:r>
            <a:r>
              <a:rPr lang="bg-BG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;</a:t>
            </a:r>
          </a:p>
          <a:p>
            <a:pPr marL="285750" indent="-28575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bg-B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intentions of </a:t>
            </a:r>
            <a:r>
              <a:rPr lang="bg-BG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</a:rPr>
              <a:t>Google</a:t>
            </a:r>
            <a:r>
              <a:rPr lang="bg-BG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 -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</a:rPr>
              <a:t>one of the main </a:t>
            </a:r>
            <a:r>
              <a:rPr lang="bg-BG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</a:rPr>
              <a:t>domain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</a:rPr>
              <a:t> in the </a:t>
            </a:r>
            <a:r>
              <a:rPr lang="bg-BG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</a:rPr>
              <a:t>computing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;</a:t>
            </a:r>
            <a:endParaRPr lang="bg-BG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bg-B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bg-B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D7B0A1-19F0-41BA-A7B5-04CE5C052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055" y="236303"/>
            <a:ext cx="3635732" cy="2707422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F624F0-921D-45AE-8EAA-67962E707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6110" y="3381298"/>
            <a:ext cx="4276360" cy="2401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EBC597-1264-4315-96F7-E980FF1C4687}"/>
              </a:ext>
            </a:extLst>
          </p:cNvPr>
          <p:cNvSpPr txBox="1"/>
          <p:nvPr/>
        </p:nvSpPr>
        <p:spPr>
          <a:xfrm>
            <a:off x="5778281" y="5914432"/>
            <a:ext cx="5926039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8">
                  <a:extLs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pt-BR" sz="1600" dirty="0"/>
              <a:t>Quantum computing is essential for quantum informatics</a:t>
            </a:r>
            <a:endParaRPr lang="bg-BG" sz="1600" dirty="0"/>
          </a:p>
        </p:txBody>
      </p:sp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3C689BB7-E8BC-49F1-BD57-02B9D6219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81"/>
            <a:ext cx="12191999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935F832-BD52-4EFA-AE66-FCDDDCF56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1827" y1="20982" x2="61927" y2="22708"/>
                        <a14:foregroundMark x1="61927" y1="22708" x2="66941" y2="26429"/>
                        <a14:foregroundMark x1="66941" y1="26429" x2="70702" y2="32093"/>
                        <a14:foregroundMark x1="70702" y1="32093" x2="73138" y2="38673"/>
                        <a14:foregroundMark x1="73138" y1="38673" x2="73424" y2="54693"/>
                        <a14:foregroundMark x1="73424" y1="54693" x2="69699" y2="70173"/>
                        <a14:foregroundMark x1="69699" y1="70173" x2="65652" y2="75944"/>
                        <a14:foregroundMark x1="65652" y1="75944" x2="56340" y2="80960"/>
                        <a14:foregroundMark x1="56340" y1="80960" x2="53044" y2="80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10" t="17049" r="24080" b="10555"/>
          <a:stretch/>
        </p:blipFill>
        <p:spPr bwMode="auto">
          <a:xfrm>
            <a:off x="7215982" y="1062580"/>
            <a:ext cx="3813339" cy="3747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3F0E47-216A-4C92-9059-C6AE628C69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496" b="89805" l="6062" r="94289">
                        <a14:foregroundMark x1="38677" y1="9445" x2="29108" y2="11769"/>
                        <a14:foregroundMark x1="29108" y1="11769" x2="18587" y2="17016"/>
                        <a14:foregroundMark x1="18587" y1="17016" x2="11323" y2="27286"/>
                        <a14:foregroundMark x1="11323" y1="27286" x2="8367" y2="34483"/>
                        <a14:foregroundMark x1="8367" y1="34483" x2="6688" y2="51666"/>
                        <a14:foregroundMark x1="7442" y1="59820" x2="11974" y2="69640"/>
                        <a14:foregroundMark x1="11974" y1="69640" x2="21092" y2="80285"/>
                        <a14:foregroundMark x1="21092" y1="80285" x2="31413" y2="85232"/>
                        <a14:foregroundMark x1="31413" y1="85232" x2="36172" y2="85532"/>
                        <a14:foregroundMark x1="36172" y1="85532" x2="41232" y2="85457"/>
                        <a14:foregroundMark x1="41232" y1="85457" x2="55611" y2="73538"/>
                        <a14:foregroundMark x1="55611" y1="73538" x2="59419" y2="59970"/>
                        <a14:foregroundMark x1="59419" y1="59970" x2="60671" y2="48426"/>
                        <a14:foregroundMark x1="37124" y1="86882" x2="23752" y2="85113"/>
                        <a14:foregroundMark x1="21168" y1="83446" x2="13677" y2="74363"/>
                        <a14:foregroundMark x1="13677" y1="74363" x2="8029" y2="59140"/>
                        <a14:foregroundMark x1="51954" y1="79610" x2="76538" y2="86106"/>
                        <a14:foregroundMark x1="83173" y1="81623" x2="94831" y2="58522"/>
                        <a14:foregroundMark x1="95517" y1="54199" x2="94389" y2="49400"/>
                        <a14:foregroundMark x1="94389" y1="49400" x2="94238" y2="42354"/>
                        <a14:foregroundMark x1="94238" y1="42354" x2="91683" y2="28786"/>
                        <a14:foregroundMark x1="91683" y1="28786" x2="83617" y2="18666"/>
                        <a14:foregroundMark x1="83617" y1="18666" x2="65302" y2="8475"/>
                        <a14:foregroundMark x1="61773" y1="9905" x2="60070" y2="11994"/>
                        <a14:foregroundMark x1="60070" y1="11994" x2="59820" y2="12819"/>
                        <a14:foregroundMark x1="93978" y1="57463" x2="94289" y2="55322"/>
                        <a14:foregroundMark x1="93136" y1="63268" x2="93958" y2="57603"/>
                        <a14:foregroundMark x1="94289" y1="55322" x2="93776" y2="34681"/>
                        <a14:backgroundMark x1="6663" y1="55397" x2="6864" y2="56147"/>
                        <a14:backgroundMark x1="6964" y1="57721" x2="6964" y2="59820"/>
                        <a14:backgroundMark x1="7565" y1="60570" x2="6162" y2="53448"/>
                        <a14:backgroundMark x1="6162" y1="53448" x2="6413" y2="54498"/>
                        <a14:backgroundMark x1="5812" y1="55772" x2="5711" y2="56297"/>
                        <a14:backgroundMark x1="6663" y1="56447" x2="6964" y2="57871"/>
                        <a14:backgroundMark x1="6363" y1="51649" x2="6263" y2="55922"/>
                        <a14:backgroundMark x1="21042" y1="83658" x2="23547" y2="85457"/>
                        <a14:backgroundMark x1="61874" y1="9595" x2="63377" y2="8396"/>
                        <a14:backgroundMark x1="63427" y1="8396" x2="63677" y2="8696"/>
                        <a14:backgroundMark x1="63277" y1="8171" x2="65431" y2="8171"/>
                        <a14:backgroundMark x1="95040" y1="57871" x2="95641" y2="54123"/>
                        <a14:backgroundMark x1="96042" y1="55772" x2="94840" y2="58396"/>
                        <a14:backgroundMark x1="95992" y1="56297" x2="95641" y2="53823"/>
                        <a14:backgroundMark x1="95792" y1="57121" x2="97094" y2="56822"/>
                        <a14:backgroundMark x1="96142" y1="56072" x2="96242" y2="56822"/>
                        <a14:backgroundMark x1="76503" y1="86207" x2="83066" y2="82834"/>
                        <a14:backgroundMark x1="96743" y1="57721" x2="96393" y2="57571"/>
                        <a14:backgroundMark x1="95441" y1="55547" x2="95691" y2="53448"/>
                        <a14:backgroundMark x1="95441" y1="55547" x2="95992" y2="55397"/>
                        <a14:backgroundMark x1="93737" y1="32609" x2="94238" y2="34408"/>
                        <a14:backgroundMark x1="95541" y1="54273" x2="95792" y2="530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515" y="1321663"/>
            <a:ext cx="4798704" cy="320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6B9BD-8919-4D58-B45C-6DD77209BDF8}"/>
              </a:ext>
            </a:extLst>
          </p:cNvPr>
          <p:cNvSpPr txBox="1"/>
          <p:nvPr/>
        </p:nvSpPr>
        <p:spPr>
          <a:xfrm>
            <a:off x="1292742" y="4586060"/>
            <a:ext cx="31679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</a:rPr>
              <a:t>Superposition</a:t>
            </a:r>
            <a:endParaRPr lang="bg-BG" sz="3200" b="1" dirty="0">
              <a:ln/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10B55-B7B7-4436-8C6A-EBE83D4165E2}"/>
              </a:ext>
            </a:extLst>
          </p:cNvPr>
          <p:cNvSpPr txBox="1"/>
          <p:nvPr/>
        </p:nvSpPr>
        <p:spPr>
          <a:xfrm>
            <a:off x="7598925" y="4660435"/>
            <a:ext cx="3197745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i="0" dirty="0">
                <a:ln/>
                <a:solidFill>
                  <a:schemeClr val="accent3"/>
                </a:solidFill>
              </a:rPr>
              <a:t>Entanglement</a:t>
            </a:r>
          </a:p>
          <a:p>
            <a:endParaRPr lang="bg-BG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D5CBB-2953-415B-9959-8EB2979439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-8301"/>
            <a:ext cx="12192000" cy="6870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hlinkClick r:id="rId16" action="ppaction://hlinksldjump"/>
            <a:extLst>
              <a:ext uri="{FF2B5EF4-FFF2-40B4-BE49-F238E27FC236}">
                <a16:creationId xmlns:a16="http://schemas.microsoft.com/office/drawing/2014/main" id="{0B5DF470-1D48-42EE-8B8D-7947B60E4E6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7301" t="14261" r="26168" b="17797"/>
          <a:stretch/>
        </p:blipFill>
        <p:spPr>
          <a:xfrm>
            <a:off x="93945" y="5955523"/>
            <a:ext cx="795029" cy="77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Online Media 20" title="The animated guide to quantum computing (Explanimators episode 6)">
            <a:hlinkClick r:id="" action="ppaction://media"/>
            <a:extLst>
              <a:ext uri="{FF2B5EF4-FFF2-40B4-BE49-F238E27FC236}">
                <a16:creationId xmlns:a16="http://schemas.microsoft.com/office/drawing/2014/main" id="{B41B42DF-5228-4F0B-8ADD-ECEBEDF28A4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9"/>
          <a:stretch>
            <a:fillRect/>
          </a:stretch>
        </p:blipFill>
        <p:spPr>
          <a:xfrm>
            <a:off x="950867" y="404752"/>
            <a:ext cx="10290267" cy="5814000"/>
          </a:xfrm>
          <a:prstGeom prst="rect">
            <a:avLst/>
          </a:prstGeom>
          <a:ln>
            <a:noFill/>
          </a:ln>
          <a:effectLst>
            <a:outerShdw blurRad="127000" dist="190500" dir="8100000" algn="tr" rotWithShape="0">
              <a:srgbClr val="000000">
                <a:alpha val="40000"/>
              </a:srgbClr>
            </a:outerShdw>
          </a:effectLst>
          <a:scene3d>
            <a:camera prst="orthographicFront"/>
            <a:lightRig rig="flood" dir="t">
              <a:rot lat="0" lon="0" rev="8100000"/>
            </a:lightRig>
          </a:scene3d>
          <a:sp3d prstMaterial="plastic">
            <a:bevelT w="508000" h="50800" prst="cross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3628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59580-EBB8-45C8-8CED-2B288E40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F1DF-04F3-4D24-B6B7-D14A1573E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820"/>
          </a:xfrm>
          <a:prstGeom prst="rect">
            <a:avLst/>
          </a:prstGeom>
          <a:ln>
            <a:solidFill>
              <a:srgbClr val="2D8CC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0B6DF-B726-4715-94F0-593A51390C91}"/>
              </a:ext>
            </a:extLst>
          </p:cNvPr>
          <p:cNvSpPr txBox="1"/>
          <p:nvPr/>
        </p:nvSpPr>
        <p:spPr>
          <a:xfrm>
            <a:off x="0" y="0"/>
            <a:ext cx="6110576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Interesting information</a:t>
            </a:r>
            <a:endParaRPr lang="bg-BG" sz="36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F83A5-739A-4FEC-9EA6-C462E31A863A}"/>
              </a:ext>
            </a:extLst>
          </p:cNvPr>
          <p:cNvSpPr txBox="1"/>
          <p:nvPr/>
        </p:nvSpPr>
        <p:spPr>
          <a:xfrm>
            <a:off x="141138" y="842993"/>
            <a:ext cx="649820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he most important thing to know about a quantum computer</a:t>
            </a:r>
            <a:r>
              <a:rPr lang="bg-BG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;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essence of the work of a quantum computer</a:t>
            </a:r>
            <a:r>
              <a:rPr lang="bg-BG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;</a:t>
            </a: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bg-B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interesting implications</a:t>
            </a:r>
            <a:r>
              <a:rPr lang="en-US" sz="2400" dirty="0">
                <a:effectLst/>
              </a:rPr>
              <a:t>;</a:t>
            </a: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dirty="0">
              <a:effectLst/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esigns for a universal quantum computer</a:t>
            </a:r>
            <a:r>
              <a:rPr lang="bg-BG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;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dirty="0">
              <a:effectLst/>
            </a:endParaRP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3C739-8A98-44AB-9639-0C721FEF0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04" y="316736"/>
            <a:ext cx="4063119" cy="2707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CEB8B1-68BE-4756-A26B-B8081A720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30">
            <a:off x="7169038" y="3772637"/>
            <a:ext cx="4500833" cy="235590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0E25A3-32EB-42EC-9F79-A49EC53BB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03" y="4476584"/>
            <a:ext cx="3329873" cy="1879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F7FCCDED-719F-4ECC-A836-1A7C62985E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7301" t="14261" r="26168" b="17797"/>
          <a:stretch/>
        </p:blipFill>
        <p:spPr>
          <a:xfrm>
            <a:off x="93945" y="5955523"/>
            <a:ext cx="795029" cy="77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940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F825F-4BD2-486E-BD93-A11EB05C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52CDA-540C-4AE4-A214-62EF782A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2B0472-B4A7-4291-BDB8-374D962C28BF}"/>
              </a:ext>
            </a:extLst>
          </p:cNvPr>
          <p:cNvSpPr txBox="1"/>
          <p:nvPr/>
        </p:nvSpPr>
        <p:spPr>
          <a:xfrm>
            <a:off x="-6625" y="7959"/>
            <a:ext cx="6110576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Superconducting loops</a:t>
            </a:r>
            <a:endParaRPr lang="bg-BG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1052D-7892-4608-BAE4-C770BD2FF8E4}"/>
              </a:ext>
            </a:extLst>
          </p:cNvPr>
          <p:cNvSpPr txBox="1"/>
          <p:nvPr/>
        </p:nvSpPr>
        <p:spPr>
          <a:xfrm>
            <a:off x="13918" y="842993"/>
            <a:ext cx="6082082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300" dirty="0">
                <a:effectLst/>
                <a:ea typeface="Calibri" panose="020F0502020204030204" pitchFamily="34" charset="0"/>
              </a:rPr>
              <a:t>the most popular technology</a:t>
            </a:r>
            <a:r>
              <a:rPr lang="bg-BG" sz="2300" b="0" i="0" dirty="0">
                <a:effectLst/>
              </a:rPr>
              <a:t>;</a:t>
            </a:r>
            <a:endParaRPr lang="en-US" sz="2300" dirty="0"/>
          </a:p>
          <a:p>
            <a:pPr marL="342900" indent="-342900">
              <a:buBlip>
                <a:blip r:embed="rId3"/>
              </a:buBlip>
            </a:pPr>
            <a:endParaRPr lang="en-US" sz="2300" dirty="0"/>
          </a:p>
          <a:p>
            <a:pPr marL="342900" indent="-342900">
              <a:buBlip>
                <a:blip r:embed="rId3"/>
              </a:buBlip>
            </a:pPr>
            <a:r>
              <a:rPr lang="en-US" sz="2300" dirty="0">
                <a:effectLst/>
                <a:ea typeface="Calibri" panose="020F0502020204030204" pitchFamily="34" charset="0"/>
              </a:rPr>
              <a:t>powered by a superconducting qubit-based processor</a:t>
            </a:r>
            <a:r>
              <a:rPr lang="bg-BG" sz="2300" b="0" i="0" dirty="0">
                <a:effectLst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bg-BG" sz="2300" dirty="0"/>
          </a:p>
          <a:p>
            <a:pPr marL="285750" indent="-285750">
              <a:buBlip>
                <a:blip r:embed="rId3"/>
              </a:buBlip>
            </a:pPr>
            <a:r>
              <a:rPr lang="en-US" sz="2300" dirty="0">
                <a:ea typeface="Calibri" panose="020F0502020204030204" pitchFamily="34" charset="0"/>
              </a:rPr>
              <a:t>t</a:t>
            </a:r>
            <a:r>
              <a:rPr lang="en-US" sz="2300" dirty="0">
                <a:effectLst/>
                <a:ea typeface="Calibri" panose="020F0502020204030204" pitchFamily="34" charset="0"/>
              </a:rPr>
              <a:t>his technology requires extreme isolation from the environment</a:t>
            </a:r>
            <a:r>
              <a:rPr lang="en-US" sz="2300" dirty="0">
                <a:effectLst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300" dirty="0">
              <a:effectLst/>
            </a:endParaRPr>
          </a:p>
          <a:p>
            <a:pPr marL="285750" indent="-285750">
              <a:buBlip>
                <a:blip r:embed="rId3"/>
              </a:buBlip>
            </a:pPr>
            <a:r>
              <a:rPr lang="bg-BG" sz="23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quantum processor itself occupy </a:t>
            </a:r>
            <a:r>
              <a:rPr lang="en-US" sz="23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small part </a:t>
            </a:r>
            <a:r>
              <a:rPr lang="bg-BG" sz="23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of</a:t>
            </a:r>
            <a:r>
              <a:rPr lang="en-US" sz="23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bg-BG" sz="23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these refrigerators</a:t>
            </a:r>
            <a:r>
              <a:rPr lang="en-US" sz="23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;</a:t>
            </a:r>
            <a:r>
              <a:rPr lang="bg-BG" sz="23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endParaRPr 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Blip>
                <a:blip r:embed="rId3"/>
              </a:buBlip>
            </a:pPr>
            <a:endParaRPr lang="en-US" sz="2400" dirty="0">
              <a:effectLst/>
            </a:endParaRPr>
          </a:p>
          <a:p>
            <a:pPr marL="285750" indent="-285750">
              <a:buBlip>
                <a:blip r:embed="rId3"/>
              </a:buBlip>
            </a:pPr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C9752B-6358-426C-ADBA-0AAC1A40E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801" y="1430792"/>
            <a:ext cx="5544075" cy="3117354"/>
          </a:xfrm>
          <a:prstGeom prst="rect">
            <a:avLst/>
          </a:prstGeom>
          <a:ln>
            <a:noFill/>
          </a:ln>
          <a:effectLst>
            <a:reflection blurRad="6350" stA="50000" endA="275" endPos="40000" dist="1016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657A0B-D2FF-4940-8619-C60B3891F2E1}"/>
              </a:ext>
            </a:extLst>
          </p:cNvPr>
          <p:cNvGrpSpPr/>
          <p:nvPr/>
        </p:nvGrpSpPr>
        <p:grpSpPr>
          <a:xfrm>
            <a:off x="10879033" y="5919744"/>
            <a:ext cx="1143334" cy="799107"/>
            <a:chOff x="10879033" y="5919744"/>
            <a:chExt cx="1143334" cy="799107"/>
          </a:xfrm>
        </p:grpSpPr>
        <p:sp>
          <p:nvSpPr>
            <p:cNvPr id="9" name="Arrow: Notched Right 8">
              <a:hlinkClick r:id="rId5" action="ppaction://hlinksldjump"/>
              <a:extLst>
                <a:ext uri="{FF2B5EF4-FFF2-40B4-BE49-F238E27FC236}">
                  <a16:creationId xmlns:a16="http://schemas.microsoft.com/office/drawing/2014/main" id="{CAA5932D-34C6-4206-8D7C-7573B9AECB48}"/>
                </a:ext>
              </a:extLst>
            </p:cNvPr>
            <p:cNvSpPr/>
            <p:nvPr/>
          </p:nvSpPr>
          <p:spPr>
            <a:xfrm>
              <a:off x="10879033" y="5919744"/>
              <a:ext cx="1143334" cy="799107"/>
            </a:xfrm>
            <a:prstGeom prst="notchedRightArrow">
              <a:avLst/>
            </a:prstGeom>
            <a:solidFill>
              <a:srgbClr val="16D88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pic>
          <p:nvPicPr>
            <p:cNvPr id="3074" name="Picture 2" descr="Curious Emoji Images, Stock Photos &amp;amp; Vectors | Shutterstock">
              <a:extLst>
                <a:ext uri="{FF2B5EF4-FFF2-40B4-BE49-F238E27FC236}">
                  <a16:creationId xmlns:a16="http://schemas.microsoft.com/office/drawing/2014/main" id="{C55825A7-0048-43E9-A1A0-597D8CB07C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50769" y1="43929" x2="58077" y2="48929"/>
                          <a14:foregroundMark x1="30000" y1="40357" x2="30769" y2="417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17131" r="16823" b="16683"/>
            <a:stretch/>
          </p:blipFill>
          <p:spPr bwMode="auto">
            <a:xfrm>
              <a:off x="11180200" y="6114553"/>
              <a:ext cx="422572" cy="432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307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19DFE-F6B0-4781-A08F-258AF55B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168BA-BF4D-4116-9305-78A71E83D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54258-AC6D-4DD0-A8B8-5AC242A8D500}"/>
              </a:ext>
            </a:extLst>
          </p:cNvPr>
          <p:cNvSpPr txBox="1"/>
          <p:nvPr/>
        </p:nvSpPr>
        <p:spPr>
          <a:xfrm>
            <a:off x="-6625" y="7959"/>
            <a:ext cx="6110576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Diamond vacancies</a:t>
            </a:r>
            <a:endParaRPr lang="bg-BG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6445E-20D5-4398-AD80-83A7C8E9F1DA}"/>
              </a:ext>
            </a:extLst>
          </p:cNvPr>
          <p:cNvSpPr txBox="1"/>
          <p:nvPr/>
        </p:nvSpPr>
        <p:spPr>
          <a:xfrm>
            <a:off x="13918" y="1065626"/>
            <a:ext cx="6082082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300" dirty="0">
                <a:ea typeface="Calibri" panose="020F0502020204030204" pitchFamily="34" charset="0"/>
              </a:rPr>
              <a:t>a</a:t>
            </a:r>
            <a:r>
              <a:rPr lang="en-US" sz="2300" dirty="0">
                <a:effectLst/>
                <a:ea typeface="Calibri" panose="020F0502020204030204" pitchFamily="34" charset="0"/>
              </a:rPr>
              <a:t> perfectly pure diamond crystal contains nothing but carbon atoms</a:t>
            </a:r>
            <a:r>
              <a:rPr lang="bg-BG" sz="2300" b="0" i="0" dirty="0">
                <a:effectLst/>
              </a:rPr>
              <a:t>;</a:t>
            </a:r>
            <a:endParaRPr lang="en-US" sz="2300" dirty="0"/>
          </a:p>
          <a:p>
            <a:pPr marL="342900" indent="-342900">
              <a:buBlip>
                <a:blip r:embed="rId3"/>
              </a:buBlip>
            </a:pPr>
            <a:endParaRPr lang="en-US" sz="2300" dirty="0"/>
          </a:p>
          <a:p>
            <a:pPr marL="342900" indent="-342900">
              <a:buBlip>
                <a:blip r:embed="rId3"/>
              </a:buBlip>
            </a:pPr>
            <a:r>
              <a:rPr lang="en-US" sz="2300" dirty="0">
                <a:ea typeface="Calibri" panose="020F0502020204030204" pitchFamily="34" charset="0"/>
              </a:rPr>
              <a:t>t</a:t>
            </a:r>
            <a:r>
              <a:rPr lang="en-US" sz="2300" dirty="0">
                <a:effectLst/>
                <a:ea typeface="Calibri" panose="020F0502020204030204" pitchFamily="34" charset="0"/>
              </a:rPr>
              <a:t>he idea of creating of a diamond crystal evolved from the research on biomolecule detection</a:t>
            </a:r>
            <a:r>
              <a:rPr lang="bg-BG" sz="2300" b="0" i="0" dirty="0">
                <a:effectLst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bg-BG" sz="2300" dirty="0"/>
          </a:p>
          <a:p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69B1DE-9231-4B58-B453-BDA39CB90207}"/>
              </a:ext>
            </a:extLst>
          </p:cNvPr>
          <p:cNvGrpSpPr/>
          <p:nvPr/>
        </p:nvGrpSpPr>
        <p:grpSpPr>
          <a:xfrm>
            <a:off x="10879033" y="5919744"/>
            <a:ext cx="1143334" cy="799107"/>
            <a:chOff x="10879033" y="5919744"/>
            <a:chExt cx="1143334" cy="799107"/>
          </a:xfrm>
        </p:grpSpPr>
        <p:sp>
          <p:nvSpPr>
            <p:cNvPr id="11" name="Arrow: Notched Right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C659CC4A-C022-4723-BACD-227812F0874A}"/>
                </a:ext>
              </a:extLst>
            </p:cNvPr>
            <p:cNvSpPr/>
            <p:nvPr/>
          </p:nvSpPr>
          <p:spPr>
            <a:xfrm>
              <a:off x="10879033" y="5919744"/>
              <a:ext cx="1143334" cy="799107"/>
            </a:xfrm>
            <a:prstGeom prst="notchedRightArrow">
              <a:avLst/>
            </a:prstGeom>
            <a:solidFill>
              <a:srgbClr val="16D88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pic>
          <p:nvPicPr>
            <p:cNvPr id="12" name="Picture 2" descr="Curious Emoji Images, Stock Photos &amp;amp; Vectors | Shutterstock">
              <a:extLst>
                <a:ext uri="{FF2B5EF4-FFF2-40B4-BE49-F238E27FC236}">
                  <a16:creationId xmlns:a16="http://schemas.microsoft.com/office/drawing/2014/main" id="{7C66C099-F1A1-4914-838B-7CFD7285DD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0769" y1="43929" x2="58077" y2="48929"/>
                          <a14:foregroundMark x1="30000" y1="40357" x2="30769" y2="417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17131" r="16823" b="16683"/>
            <a:stretch/>
          </p:blipFill>
          <p:spPr bwMode="auto">
            <a:xfrm>
              <a:off x="11180200" y="6114553"/>
              <a:ext cx="422572" cy="432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4F21FB9-4D6B-4F53-AAC7-B8744B441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842" y="1144987"/>
            <a:ext cx="5242164" cy="3486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</p:spPr>
      </p:pic>
      <p:pic>
        <p:nvPicPr>
          <p:cNvPr id="2052" name="Picture 4" descr="Diamond NV Center [IMAGE] | EurekAlert! Science News Releases">
            <a:extLst>
              <a:ext uri="{FF2B5EF4-FFF2-40B4-BE49-F238E27FC236}">
                <a16:creationId xmlns:a16="http://schemas.microsoft.com/office/drawing/2014/main" id="{FA76C7B9-A03C-46BB-8DFB-742B4212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59" b="96985" l="1750" r="98250">
                        <a14:foregroundMark x1="8250" y1="16080" x2="5500" y2="3266"/>
                        <a14:foregroundMark x1="5500" y1="3266" x2="15500" y2="11558"/>
                        <a14:foregroundMark x1="15500" y1="11558" x2="5500" y2="12312"/>
                        <a14:foregroundMark x1="10250" y1="1759" x2="5750" y2="8040"/>
                        <a14:foregroundMark x1="1750" y1="12312" x2="2000" y2="6533"/>
                        <a14:foregroundMark x1="91750" y1="5528" x2="92500" y2="15578"/>
                        <a14:foregroundMark x1="7000" y1="90452" x2="10500" y2="89950"/>
                        <a14:foregroundMark x1="11000" y1="91960" x2="8000" y2="91960"/>
                        <a14:foregroundMark x1="31750" y1="70854" x2="36250" y2="59045"/>
                        <a14:foregroundMark x1="36250" y1="59045" x2="34500" y2="72864"/>
                        <a14:foregroundMark x1="34500" y1="72864" x2="35500" y2="67337"/>
                        <a14:foregroundMark x1="5750" y1="96482" x2="8500" y2="96985"/>
                        <a14:foregroundMark x1="86250" y1="97739" x2="95250" y2="87688"/>
                        <a14:foregroundMark x1="95250" y1="87688" x2="93000" y2="81658"/>
                        <a14:foregroundMark x1="95500" y1="16080" x2="97250" y2="5779"/>
                        <a14:foregroundMark x1="88500" y1="2261" x2="93000" y2="1759"/>
                        <a14:foregroundMark x1="28000" y1="89447" x2="56000" y2="88191"/>
                        <a14:foregroundMark x1="21750" y1="75377" x2="30750" y2="70854"/>
                        <a14:foregroundMark x1="32000" y1="62312" x2="31000" y2="62814"/>
                        <a14:foregroundMark x1="11500" y1="80905" x2="8000" y2="22111"/>
                        <a14:foregroundMark x1="11500" y1="49749" x2="10750" y2="21608"/>
                        <a14:foregroundMark x1="20500" y1="10553" x2="47750" y2="8543"/>
                        <a14:foregroundMark x1="47750" y1="8543" x2="78750" y2="11055"/>
                        <a14:foregroundMark x1="89250" y1="21608" x2="90250" y2="78141"/>
                        <a14:foregroundMark x1="31250" y1="76131" x2="39750" y2="75377"/>
                        <a14:foregroundMark x1="57500" y1="75628" x2="67750" y2="75879"/>
                        <a14:foregroundMark x1="76250" y1="67839" x2="75500" y2="58291"/>
                        <a14:foregroundMark x1="75500" y1="40452" x2="76250" y2="34673"/>
                        <a14:foregroundMark x1="32000" y1="25126" x2="43000" y2="25377"/>
                        <a14:foregroundMark x1="24500" y1="43719" x2="24250" y2="32663"/>
                        <a14:foregroundMark x1="35500" y1="24874" x2="42500" y2="25377"/>
                        <a14:foregroundMark x1="61250" y1="25377" x2="66000" y2="25377"/>
                        <a14:foregroundMark x1="98250" y1="93216" x2="98250" y2="88945"/>
                        <a14:foregroundMark x1="10750" y1="92462" x2="9000" y2="90201"/>
                        <a14:foregroundMark x1="10250" y1="91960" x2="8750" y2="90452"/>
                        <a14:foregroundMark x1="8500" y1="95729" x2="10250" y2="849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08" y="3465555"/>
            <a:ext cx="2525502" cy="251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136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EC046-D854-44B8-84F3-F6E596B1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39D1C-1C08-42D0-9724-A0855AD4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6087A-84C8-4F5B-AA16-5FDEE6798165}"/>
              </a:ext>
            </a:extLst>
          </p:cNvPr>
          <p:cNvSpPr txBox="1"/>
          <p:nvPr/>
        </p:nvSpPr>
        <p:spPr>
          <a:xfrm>
            <a:off x="-6625" y="7959"/>
            <a:ext cx="6110576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Neutral atom qubits</a:t>
            </a:r>
            <a:endParaRPr lang="bg-BG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63581-78BF-4371-97D5-D84B4851808F}"/>
              </a:ext>
            </a:extLst>
          </p:cNvPr>
          <p:cNvSpPr txBox="1"/>
          <p:nvPr/>
        </p:nvSpPr>
        <p:spPr>
          <a:xfrm>
            <a:off x="13918" y="938405"/>
            <a:ext cx="6082082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300" dirty="0">
                <a:ea typeface="Calibri" panose="020F0502020204030204" pitchFamily="34" charset="0"/>
              </a:rPr>
              <a:t>the use of </a:t>
            </a:r>
            <a:r>
              <a:rPr lang="en-US" sz="2300" dirty="0">
                <a:effectLst/>
                <a:ea typeface="Calibri" panose="020F0502020204030204" pitchFamily="34" charset="0"/>
              </a:rPr>
              <a:t>lasers and magnets to cool single particles to a temperature of nearly absolute zero</a:t>
            </a:r>
            <a:r>
              <a:rPr lang="bg-BG" sz="2300" b="0" i="0" dirty="0">
                <a:effectLst/>
              </a:rPr>
              <a:t>;</a:t>
            </a:r>
            <a:endParaRPr lang="en-US" sz="2300" dirty="0"/>
          </a:p>
          <a:p>
            <a:pPr marL="342900" indent="-342900">
              <a:buBlip>
                <a:blip r:embed="rId3"/>
              </a:buBlip>
            </a:pPr>
            <a:endParaRPr lang="en-US" sz="2300" dirty="0"/>
          </a:p>
          <a:p>
            <a:pPr marL="342900" indent="-342900">
              <a:buBlip>
                <a:blip r:embed="rId3"/>
              </a:buBlip>
            </a:pPr>
            <a:r>
              <a:rPr lang="en-US" sz="2300" dirty="0">
                <a:ea typeface="Calibri" panose="020F0502020204030204" pitchFamily="34" charset="0"/>
              </a:rPr>
              <a:t>t</a:t>
            </a:r>
            <a:r>
              <a:rPr lang="en-US" sz="2300" dirty="0">
                <a:effectLst/>
                <a:ea typeface="Calibri" panose="020F0502020204030204" pitchFamily="34" charset="0"/>
              </a:rPr>
              <a:t>he machine is powered by a set of atoms (generally rubidium)</a:t>
            </a:r>
            <a:r>
              <a:rPr lang="bg-BG" sz="2300" b="0" i="0" dirty="0">
                <a:effectLst/>
              </a:rPr>
              <a:t>;</a:t>
            </a:r>
            <a:endParaRPr lang="en-US" sz="2300" b="0" i="0" dirty="0">
              <a:effectLst/>
            </a:endParaRPr>
          </a:p>
          <a:p>
            <a:pPr marL="342900" indent="-342900">
              <a:buBlip>
                <a:blip r:embed="rId3"/>
              </a:buBlip>
            </a:pPr>
            <a:endParaRPr lang="en-US" sz="2300" dirty="0"/>
          </a:p>
          <a:p>
            <a:pPr marL="342900" indent="-342900">
              <a:buBlip>
                <a:blip r:embed="rId3"/>
              </a:buBlip>
            </a:pPr>
            <a:r>
              <a:rPr lang="en-US" sz="2300" dirty="0">
                <a:ea typeface="Calibri" panose="020F0502020204030204" pitchFamily="34" charset="0"/>
              </a:rPr>
              <a:t>a</a:t>
            </a:r>
            <a:r>
              <a:rPr lang="en-US" sz="2300" dirty="0">
                <a:effectLst/>
                <a:ea typeface="Calibri" panose="020F0502020204030204" pitchFamily="34" charset="0"/>
              </a:rPr>
              <a:t>toms are naturally identical, so are the qubits made with them;</a:t>
            </a:r>
            <a:endParaRPr lang="bg-BG" sz="2300" b="0" i="0" dirty="0">
              <a:effectLst/>
            </a:endParaRPr>
          </a:p>
          <a:p>
            <a:pPr marL="285750" indent="-285750">
              <a:buBlip>
                <a:blip r:embed="rId3"/>
              </a:buBlip>
            </a:pPr>
            <a:endParaRPr lang="bg-BG" sz="2300" dirty="0"/>
          </a:p>
          <a:p>
            <a:endParaRPr lang="en-US" sz="2400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endParaRPr lang="bg-BG" sz="2400" b="1" dirty="0"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0453D-2BC5-44F6-8726-7FA7C4E02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91"/>
          <a:stretch/>
        </p:blipFill>
        <p:spPr>
          <a:xfrm>
            <a:off x="6512119" y="1161509"/>
            <a:ext cx="5208104" cy="340884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75563-A425-4FDB-A07B-50E6AA9A1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72" y="4505668"/>
            <a:ext cx="4287285" cy="1765352"/>
          </a:xfrm>
          <a:prstGeom prst="rect">
            <a:avLst/>
          </a:prstGeom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hlinkClick r:id="rId6" action="ppaction://hlinksldjump"/>
            <a:extLst>
              <a:ext uri="{FF2B5EF4-FFF2-40B4-BE49-F238E27FC236}">
                <a16:creationId xmlns:a16="http://schemas.microsoft.com/office/drawing/2014/main" id="{C15F3C4A-C9F3-45E8-97D0-E86831EC00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7301" t="14261" r="26168" b="17797"/>
          <a:stretch/>
        </p:blipFill>
        <p:spPr>
          <a:xfrm>
            <a:off x="11289368" y="5955523"/>
            <a:ext cx="795029" cy="77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079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DA113-B9D2-459D-B63C-3B18BA28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722E3-70D7-418E-A99B-BB505F41B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820"/>
          </a:xfrm>
          <a:prstGeom prst="rect">
            <a:avLst/>
          </a:prstGeom>
          <a:ln>
            <a:solidFill>
              <a:srgbClr val="2D8CC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7DE367-1A72-469C-AFEF-020802F86938}"/>
              </a:ext>
            </a:extLst>
          </p:cNvPr>
          <p:cNvSpPr txBox="1"/>
          <p:nvPr/>
        </p:nvSpPr>
        <p:spPr>
          <a:xfrm>
            <a:off x="0" y="0"/>
            <a:ext cx="6110576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Various applications</a:t>
            </a:r>
            <a:r>
              <a:rPr lang="bg-BG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`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3C7AD8-7D05-4F5D-8B9F-9A7B96D87607}"/>
              </a:ext>
            </a:extLst>
          </p:cNvPr>
          <p:cNvGrpSpPr/>
          <p:nvPr/>
        </p:nvGrpSpPr>
        <p:grpSpPr>
          <a:xfrm>
            <a:off x="939377" y="646331"/>
            <a:ext cx="10313246" cy="6211669"/>
            <a:chOff x="939377" y="646331"/>
            <a:chExt cx="10313246" cy="62116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C376E9-4190-4CFE-B96D-0AAF1F41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5333" r="94000">
                          <a14:foregroundMark x1="14000" y1="23333" x2="4764" y2="37984"/>
                          <a14:foregroundMark x1="9884" y1="76682" x2="12667" y2="78000"/>
                          <a14:foregroundMark x1="75875" y1="77697" x2="76333" y2="77667"/>
                          <a14:foregroundMark x1="76333" y1="77667" x2="91333" y2="70333"/>
                          <a14:foregroundMark x1="91333" y1="70333" x2="94333" y2="33333"/>
                          <a14:foregroundMark x1="94333" y1="33333" x2="88333" y2="24000"/>
                          <a14:foregroundMark x1="13000" y1="78667" x2="29667" y2="78000"/>
                          <a14:foregroundMark x1="29667" y1="78000" x2="40205" y2="78319"/>
                          <a14:foregroundMark x1="40667" y1="78667" x2="76667" y2="79000"/>
                          <a14:foregroundMark x1="76667" y1="79000" x2="89333" y2="78667"/>
                          <a14:foregroundMark x1="90333" y1="78667" x2="93000" y2="77000"/>
                          <a14:foregroundMark x1="9333" y1="78667" x2="5333" y2="76667"/>
                          <a14:backgroundMark x1="4333" y1="38000" x2="5000" y2="55667"/>
                          <a14:backgroundMark x1="5000" y1="55667" x2="4667" y2="56000"/>
                          <a14:backgroundMark x1="38333" y1="81333" x2="38975" y2="81307"/>
                          <a14:backgroundMark x1="3259" y1="72447" x2="2667" y2="77333"/>
                          <a14:backgroundMark x1="5333" y1="55333" x2="3444" y2="70925"/>
                        </a14:backgroundRemoval>
                      </a14:imgEffect>
                    </a14:imgLayer>
                  </a14:imgProps>
                </a:ext>
              </a:extLst>
            </a:blip>
            <a:srcRect l="2939" t="19271" r="2741" b="18294"/>
            <a:stretch/>
          </p:blipFill>
          <p:spPr>
            <a:xfrm>
              <a:off x="939377" y="646331"/>
              <a:ext cx="10313246" cy="6211669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64BD18-55E9-4CDC-8ED5-1D64EA0C255F}"/>
                </a:ext>
              </a:extLst>
            </p:cNvPr>
            <p:cNvGrpSpPr/>
            <p:nvPr/>
          </p:nvGrpSpPr>
          <p:grpSpPr>
            <a:xfrm>
              <a:off x="1677724" y="5935360"/>
              <a:ext cx="500932" cy="444843"/>
              <a:chOff x="1677724" y="5935360"/>
              <a:chExt cx="500932" cy="44484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418B83F-A927-452B-88C8-1FA024978DC8}"/>
                  </a:ext>
                </a:extLst>
              </p:cNvPr>
              <p:cNvSpPr/>
              <p:nvPr/>
            </p:nvSpPr>
            <p:spPr>
              <a:xfrm>
                <a:off x="1677724" y="5935360"/>
                <a:ext cx="500932" cy="444843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B332231-2D5E-4C86-80EA-3BA413ACC033}"/>
                  </a:ext>
                </a:extLst>
              </p:cNvPr>
              <p:cNvSpPr/>
              <p:nvPr/>
            </p:nvSpPr>
            <p:spPr>
              <a:xfrm>
                <a:off x="1845264" y="6085215"/>
                <a:ext cx="157903" cy="137614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</p:grp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4C71A134-B3F6-4A18-92AD-F10B4793406B}"/>
              </a:ext>
            </a:extLst>
          </p:cNvPr>
          <p:cNvSpPr/>
          <p:nvPr/>
        </p:nvSpPr>
        <p:spPr>
          <a:xfrm>
            <a:off x="2496709" y="1781090"/>
            <a:ext cx="1661822" cy="147894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oxima-nova"/>
              </a:rPr>
              <a:t>Artificial Intelligence</a:t>
            </a:r>
          </a:p>
          <a:p>
            <a:pPr algn="ctr"/>
            <a:endParaRPr lang="bg-BG" dirty="0"/>
          </a:p>
        </p:txBody>
      </p:sp>
      <p:sp>
        <p:nvSpPr>
          <p:cNvPr id="10" name="Rectangle: Rounded Corners 9">
            <a:hlinkClick r:id="rId6" action="ppaction://hlinksldjump"/>
            <a:extLst>
              <a:ext uri="{FF2B5EF4-FFF2-40B4-BE49-F238E27FC236}">
                <a16:creationId xmlns:a16="http://schemas.microsoft.com/office/drawing/2014/main" id="{E314BD2E-DF32-4351-AAA0-3072C0F77918}"/>
              </a:ext>
            </a:extLst>
          </p:cNvPr>
          <p:cNvSpPr/>
          <p:nvPr/>
        </p:nvSpPr>
        <p:spPr>
          <a:xfrm>
            <a:off x="5265089" y="1781090"/>
            <a:ext cx="1661822" cy="147894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oxima-nova"/>
              </a:rPr>
              <a:t>Molecular Modeling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336FCD29-604E-4925-8153-A5DD0EFDD7BA}"/>
              </a:ext>
            </a:extLst>
          </p:cNvPr>
          <p:cNvSpPr/>
          <p:nvPr/>
        </p:nvSpPr>
        <p:spPr>
          <a:xfrm>
            <a:off x="7943353" y="1781090"/>
            <a:ext cx="1844703" cy="147894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oxima-nova"/>
              </a:rPr>
              <a:t>Cryptography</a:t>
            </a:r>
          </a:p>
          <a:p>
            <a:pPr algn="ctr"/>
            <a:endParaRPr lang="bg-BG" dirty="0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C8600EA8-6356-4ACB-8047-DA92CF8708C6}"/>
              </a:ext>
            </a:extLst>
          </p:cNvPr>
          <p:cNvSpPr/>
          <p:nvPr/>
        </p:nvSpPr>
        <p:spPr>
          <a:xfrm>
            <a:off x="2496709" y="3814768"/>
            <a:ext cx="1661822" cy="147894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oxima-nova"/>
              </a:rPr>
              <a:t>Financial Modeling</a:t>
            </a:r>
          </a:p>
          <a:p>
            <a:pPr algn="ctr"/>
            <a:endParaRPr lang="bg-BG" dirty="0"/>
          </a:p>
        </p:txBody>
      </p:sp>
      <p:sp>
        <p:nvSpPr>
          <p:cNvPr id="13" name="Rectangle: Rounded Corners 12">
            <a:hlinkClick r:id="rId9" action="ppaction://hlinksldjump"/>
            <a:extLst>
              <a:ext uri="{FF2B5EF4-FFF2-40B4-BE49-F238E27FC236}">
                <a16:creationId xmlns:a16="http://schemas.microsoft.com/office/drawing/2014/main" id="{D89B5724-CAE5-4432-8008-3A2E2D121842}"/>
              </a:ext>
            </a:extLst>
          </p:cNvPr>
          <p:cNvSpPr/>
          <p:nvPr/>
        </p:nvSpPr>
        <p:spPr>
          <a:xfrm>
            <a:off x="5265089" y="3814769"/>
            <a:ext cx="1661822" cy="147894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oxima-nova"/>
              </a:rPr>
              <a:t>Weather Forecasting</a:t>
            </a:r>
          </a:p>
          <a:p>
            <a:pPr algn="ctr"/>
            <a:endParaRPr lang="bg-BG" dirty="0"/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E6459850-7EF0-4D05-8B2E-1B02A78A9A22}"/>
              </a:ext>
            </a:extLst>
          </p:cNvPr>
          <p:cNvSpPr/>
          <p:nvPr/>
        </p:nvSpPr>
        <p:spPr>
          <a:xfrm>
            <a:off x="8033468" y="3814769"/>
            <a:ext cx="1661822" cy="147894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oxima-nova"/>
              </a:rPr>
              <a:t>Particle Physics</a:t>
            </a:r>
            <a:endParaRPr lang="en-US" b="1" i="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proxima-nova"/>
            </a:endParaRPr>
          </a:p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51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edge/>
      </p:transition>
    </mc:Choice>
    <mc:Fallback xmlns=""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ShapesVTI">
  <a:themeElements>
    <a:clrScheme name="AnalogousFromDarkSeed_2SEEDS">
      <a:dk1>
        <a:srgbClr val="000000"/>
      </a:dk1>
      <a:lt1>
        <a:srgbClr val="FFFFFF"/>
      </a:lt1>
      <a:dk2>
        <a:srgbClr val="1E2A35"/>
      </a:dk2>
      <a:lt2>
        <a:srgbClr val="E8E7E2"/>
      </a:lt2>
      <a:accent1>
        <a:srgbClr val="2C4EC1"/>
      </a:accent1>
      <a:accent2>
        <a:srgbClr val="3D9ED2"/>
      </a:accent2>
      <a:accent3>
        <a:srgbClr val="593DD2"/>
      </a:accent3>
      <a:accent4>
        <a:srgbClr val="C12CA8"/>
      </a:accent4>
      <a:accent5>
        <a:srgbClr val="D23D7C"/>
      </a:accent5>
      <a:accent6>
        <a:srgbClr val="C12C2C"/>
      </a:accent6>
      <a:hlink>
        <a:srgbClr val="BF3F9C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11953</TotalTime>
  <Words>530</Words>
  <Application>Microsoft Office PowerPoint</Application>
  <PresentationFormat>Widescreen</PresentationFormat>
  <Paragraphs>148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Next LT Pro</vt:lpstr>
      <vt:lpstr>Calibri</vt:lpstr>
      <vt:lpstr>Comic Sans MS</vt:lpstr>
      <vt:lpstr>proxima-nova</vt:lpstr>
      <vt:lpstr>Tw Cen MT</vt:lpstr>
      <vt:lpstr>ShapesVTI</vt:lpstr>
      <vt:lpstr>Innovative computing paradigms – quantum computers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Innovative computing paradigms – quantum computers</dc:title>
  <dc:creator>Vesela Krumova</dc:creator>
  <cp:lastModifiedBy>Vesela Krumova</cp:lastModifiedBy>
  <cp:revision>94</cp:revision>
  <dcterms:created xsi:type="dcterms:W3CDTF">2021-11-21T11:42:04Z</dcterms:created>
  <dcterms:modified xsi:type="dcterms:W3CDTF">2021-11-29T19:52:34Z</dcterms:modified>
</cp:coreProperties>
</file>